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330" r:id="rId11"/>
    <p:sldId id="331" r:id="rId12"/>
    <p:sldId id="265" r:id="rId13"/>
    <p:sldId id="266" r:id="rId14"/>
    <p:sldId id="267" r:id="rId15"/>
    <p:sldId id="268" r:id="rId16"/>
    <p:sldId id="269" r:id="rId17"/>
    <p:sldId id="270" r:id="rId18"/>
    <p:sldId id="329" r:id="rId19"/>
    <p:sldId id="328" r:id="rId20"/>
    <p:sldId id="271" r:id="rId21"/>
    <p:sldId id="272" r:id="rId22"/>
    <p:sldId id="273" r:id="rId23"/>
    <p:sldId id="274" r:id="rId24"/>
    <p:sldId id="275" r:id="rId25"/>
    <p:sldId id="276" r:id="rId26"/>
    <p:sldId id="277" r:id="rId27"/>
    <p:sldId id="333" r:id="rId28"/>
    <p:sldId id="335" r:id="rId29"/>
    <p:sldId id="336" r:id="rId30"/>
    <p:sldId id="337" r:id="rId31"/>
    <p:sldId id="278" r:id="rId32"/>
    <p:sldId id="279" r:id="rId33"/>
    <p:sldId id="280" r:id="rId34"/>
    <p:sldId id="281" r:id="rId35"/>
    <p:sldId id="282" r:id="rId36"/>
    <p:sldId id="283" r:id="rId37"/>
    <p:sldId id="284" r:id="rId38"/>
    <p:sldId id="285" r:id="rId39"/>
    <p:sldId id="286" r:id="rId40"/>
    <p:sldId id="326" r:id="rId41"/>
    <p:sldId id="287" r:id="rId42"/>
    <p:sldId id="288" r:id="rId43"/>
    <p:sldId id="339" r:id="rId44"/>
    <p:sldId id="340" r:id="rId45"/>
    <p:sldId id="341"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830E1B-C37B-4FCD-B084-D17A78B59314}"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F0C7-7802-4762-94EF-4B5BCB9710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21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30E1B-C37B-4FCD-B084-D17A78B59314}"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375775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30E1B-C37B-4FCD-B084-D17A78B59314}"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340843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30E1B-C37B-4FCD-B084-D17A78B59314}"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66099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30E1B-C37B-4FCD-B084-D17A78B59314}"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F0C7-7802-4762-94EF-4B5BCB9710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72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830E1B-C37B-4FCD-B084-D17A78B59314}"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13642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830E1B-C37B-4FCD-B084-D17A78B59314}"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114808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830E1B-C37B-4FCD-B084-D17A78B59314}"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57677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830E1B-C37B-4FCD-B084-D17A78B59314}" type="datetimeFigureOut">
              <a:rPr lang="en-US" smtClean="0"/>
              <a:t>10/30/2020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344063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830E1B-C37B-4FCD-B084-D17A78B59314}" type="datetimeFigureOut">
              <a:rPr lang="en-US" smtClean="0"/>
              <a:t>10/30/2020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ECBF0C7-7802-4762-94EF-4B5BCB971021}" type="slidenum">
              <a:rPr lang="en-US" smtClean="0"/>
              <a:t>‹#›</a:t>
            </a:fld>
            <a:endParaRPr lang="en-US"/>
          </a:p>
        </p:txBody>
      </p:sp>
    </p:spTree>
    <p:extLst>
      <p:ext uri="{BB962C8B-B14F-4D97-AF65-F5344CB8AC3E}">
        <p14:creationId xmlns:p14="http://schemas.microsoft.com/office/powerpoint/2010/main" val="37950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830E1B-C37B-4FCD-B084-D17A78B59314}"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F0C7-7802-4762-94EF-4B5BCB971021}" type="slidenum">
              <a:rPr lang="en-US" smtClean="0"/>
              <a:t>‹#›</a:t>
            </a:fld>
            <a:endParaRPr lang="en-US"/>
          </a:p>
        </p:txBody>
      </p:sp>
    </p:spTree>
    <p:extLst>
      <p:ext uri="{BB962C8B-B14F-4D97-AF65-F5344CB8AC3E}">
        <p14:creationId xmlns:p14="http://schemas.microsoft.com/office/powerpoint/2010/main" val="170915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830E1B-C37B-4FCD-B084-D17A78B59314}" type="datetimeFigureOut">
              <a:rPr lang="en-US" smtClean="0"/>
              <a:t>10/30/2020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ECBF0C7-7802-4762-94EF-4B5BCB97102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6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AND </a:t>
            </a:r>
            <a:r>
              <a:rPr lang="en-US" dirty="0" smtClean="0"/>
              <a:t>INHERITANCE</a:t>
            </a:r>
            <a:endParaRPr lang="en-US" dirty="0"/>
          </a:p>
        </p:txBody>
      </p:sp>
      <p:sp>
        <p:nvSpPr>
          <p:cNvPr id="3" name="Subtitle 2"/>
          <p:cNvSpPr>
            <a:spLocks noGrp="1"/>
          </p:cNvSpPr>
          <p:nvPr>
            <p:ph type="subTitle" idx="1"/>
          </p:nvPr>
        </p:nvSpPr>
        <p:spPr/>
        <p:txBody>
          <a:bodyPr/>
          <a:lstStyle/>
          <a:p>
            <a:r>
              <a:rPr lang="en-US" dirty="0" smtClean="0"/>
              <a:t>DEVELOPMENT AND IHERITANCE</a:t>
            </a:r>
            <a:endParaRPr lang="en-US" dirty="0"/>
          </a:p>
        </p:txBody>
      </p:sp>
    </p:spTree>
    <p:extLst>
      <p:ext uri="{BB962C8B-B14F-4D97-AF65-F5344CB8AC3E}">
        <p14:creationId xmlns:p14="http://schemas.microsoft.com/office/powerpoint/2010/main" val="1492267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291" y="1846263"/>
            <a:ext cx="5901481" cy="4222028"/>
          </a:xfrm>
        </p:spPr>
      </p:pic>
    </p:spTree>
    <p:extLst>
      <p:ext uri="{BB962C8B-B14F-4D97-AF65-F5344CB8AC3E}">
        <p14:creationId xmlns:p14="http://schemas.microsoft.com/office/powerpoint/2010/main" val="54127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0373" y="3829046"/>
            <a:ext cx="571580" cy="5715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91" y="1861918"/>
            <a:ext cx="3962400" cy="3569063"/>
          </a:xfrm>
          <a:prstGeom prst="rect">
            <a:avLst/>
          </a:prstGeom>
        </p:spPr>
      </p:pic>
    </p:spTree>
    <p:extLst>
      <p:ext uri="{BB962C8B-B14F-4D97-AF65-F5344CB8AC3E}">
        <p14:creationId xmlns:p14="http://schemas.microsoft.com/office/powerpoint/2010/main" val="1910424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lnSpcReduction="10000"/>
          </a:bodyPr>
          <a:lstStyle/>
          <a:p>
            <a:r>
              <a:rPr lang="en-US" sz="3600" dirty="0" err="1" smtClean="0"/>
              <a:t>Acrosomal</a:t>
            </a:r>
            <a:r>
              <a:rPr lang="en-US" sz="3600" dirty="0" smtClean="0"/>
              <a:t> enzymes and strong tail movements by the sperm help it penetrate the cells of the corona </a:t>
            </a:r>
            <a:r>
              <a:rPr lang="en-US" sz="3600" dirty="0" err="1" smtClean="0"/>
              <a:t>radiata</a:t>
            </a:r>
            <a:r>
              <a:rPr lang="en-US" sz="3600" dirty="0" smtClean="0"/>
              <a:t> and come in contact with the zona </a:t>
            </a:r>
            <a:r>
              <a:rPr lang="en-US" sz="3600" dirty="0" err="1" smtClean="0"/>
              <a:t>pellucida</a:t>
            </a:r>
            <a:r>
              <a:rPr lang="en-US" sz="3600" dirty="0" smtClean="0"/>
              <a:t>.</a:t>
            </a:r>
          </a:p>
          <a:p>
            <a:r>
              <a:rPr lang="en-US" sz="3600" dirty="0" smtClean="0"/>
              <a:t>One of the glycoproteins in the zona </a:t>
            </a:r>
            <a:r>
              <a:rPr lang="en-US" sz="3600" dirty="0" err="1" smtClean="0"/>
              <a:t>pellucida</a:t>
            </a:r>
            <a:r>
              <a:rPr lang="en-US" sz="3600" dirty="0" smtClean="0"/>
              <a:t> called ZP3 acts as a sperm receptor.</a:t>
            </a:r>
          </a:p>
          <a:p>
            <a:r>
              <a:rPr lang="en-US" sz="3600" dirty="0" smtClean="0"/>
              <a:t>Its binding to speciﬁc membrane proteins in the sperm head triggers the </a:t>
            </a:r>
            <a:r>
              <a:rPr lang="en-US" sz="3600" dirty="0" err="1" smtClean="0"/>
              <a:t>acrosomal</a:t>
            </a:r>
            <a:r>
              <a:rPr lang="en-US" sz="3600" dirty="0" smtClean="0"/>
              <a:t> reaction, the release of the contents of the acrosome.</a:t>
            </a:r>
          </a:p>
          <a:p>
            <a:endParaRPr lang="en-US" sz="3600" dirty="0"/>
          </a:p>
        </p:txBody>
      </p:sp>
    </p:spTree>
    <p:extLst>
      <p:ext uri="{BB962C8B-B14F-4D97-AF65-F5344CB8AC3E}">
        <p14:creationId xmlns:p14="http://schemas.microsoft.com/office/powerpoint/2010/main" val="233848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Autofit/>
          </a:bodyPr>
          <a:lstStyle/>
          <a:p>
            <a:r>
              <a:rPr lang="en-US" sz="3600" dirty="0" smtClean="0"/>
              <a:t>The </a:t>
            </a:r>
            <a:r>
              <a:rPr lang="en-US" sz="3600" dirty="0" err="1" smtClean="0"/>
              <a:t>acrosomal</a:t>
            </a:r>
            <a:r>
              <a:rPr lang="en-US" sz="3600" dirty="0" smtClean="0"/>
              <a:t> enzymes digest a path through the zona </a:t>
            </a:r>
            <a:r>
              <a:rPr lang="en-US" sz="3600" dirty="0" err="1" smtClean="0"/>
              <a:t>pellucida</a:t>
            </a:r>
            <a:r>
              <a:rPr lang="en-US" sz="3600" dirty="0" smtClean="0"/>
              <a:t>.</a:t>
            </a:r>
          </a:p>
          <a:p>
            <a:r>
              <a:rPr lang="en-US" sz="3600" dirty="0"/>
              <a:t>M</a:t>
            </a:r>
            <a:r>
              <a:rPr lang="en-US" sz="3600" dirty="0" smtClean="0"/>
              <a:t>any sperm bind to ZP3 molecules and undergo </a:t>
            </a:r>
            <a:r>
              <a:rPr lang="en-US" sz="3600" dirty="0" err="1" smtClean="0"/>
              <a:t>acrosomal</a:t>
            </a:r>
            <a:r>
              <a:rPr lang="en-US" sz="3600" dirty="0" smtClean="0"/>
              <a:t> reactions.</a:t>
            </a:r>
          </a:p>
          <a:p>
            <a:r>
              <a:rPr lang="en-US" sz="3600" dirty="0" smtClean="0"/>
              <a:t>However only the ﬁrst sperm cell to penetrate the entire zona </a:t>
            </a:r>
            <a:r>
              <a:rPr lang="en-US" sz="3600" dirty="0" err="1" smtClean="0"/>
              <a:t>pellucida</a:t>
            </a:r>
            <a:r>
              <a:rPr lang="en-US" sz="3600" dirty="0" smtClean="0"/>
              <a:t> and reach the oocyte’s plasma membrane fuses with the oocyte.</a:t>
            </a:r>
          </a:p>
        </p:txBody>
      </p:sp>
    </p:spTree>
    <p:extLst>
      <p:ext uri="{BB962C8B-B14F-4D97-AF65-F5344CB8AC3E}">
        <p14:creationId xmlns:p14="http://schemas.microsoft.com/office/powerpoint/2010/main" val="2869216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Autofit/>
          </a:bodyPr>
          <a:lstStyle/>
          <a:p>
            <a:r>
              <a:rPr lang="en-US" sz="3600" dirty="0"/>
              <a:t>Polyspermy-is the fertilization by more than one sperm cell.   </a:t>
            </a:r>
          </a:p>
          <a:p>
            <a:r>
              <a:rPr lang="en-US" sz="3600" dirty="0" smtClean="0"/>
              <a:t>Depolarization of secondary oocyte occurs immediately after fusion with first sperm occurs.</a:t>
            </a:r>
          </a:p>
          <a:p>
            <a:r>
              <a:rPr lang="en-US" sz="3600" dirty="0" smtClean="0"/>
              <a:t>This acts as a fast block to polyspermy.</a:t>
            </a:r>
          </a:p>
          <a:p>
            <a:r>
              <a:rPr lang="en-US" sz="3600" dirty="0" smtClean="0"/>
              <a:t>Depolarization also triggers the intracellular release of calcium ions, which stimulate exocytosis of secretory vesicles from the oocyte. </a:t>
            </a:r>
            <a:endParaRPr lang="en-US" sz="3600" dirty="0"/>
          </a:p>
        </p:txBody>
      </p:sp>
    </p:spTree>
    <p:extLst>
      <p:ext uri="{BB962C8B-B14F-4D97-AF65-F5344CB8AC3E}">
        <p14:creationId xmlns:p14="http://schemas.microsoft.com/office/powerpoint/2010/main" val="1978248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molecules released by exocytosis inactivate ZP3 and harden the entire zona </a:t>
            </a:r>
            <a:r>
              <a:rPr lang="en-US" sz="3600" dirty="0" err="1" smtClean="0"/>
              <a:t>pellucida</a:t>
            </a:r>
            <a:r>
              <a:rPr lang="en-US" sz="3600" dirty="0" smtClean="0"/>
              <a:t>, events called the slow block to polyspermy. </a:t>
            </a:r>
          </a:p>
          <a:p>
            <a:r>
              <a:rPr lang="en-US" sz="3600" dirty="0"/>
              <a:t>A</a:t>
            </a:r>
            <a:r>
              <a:rPr lang="en-US" sz="3600" dirty="0" smtClean="0"/>
              <a:t> secondary oocyte, the oocyte ﬁrst must complete meiosis II.</a:t>
            </a:r>
          </a:p>
          <a:p>
            <a:r>
              <a:rPr lang="en-US" sz="3600" dirty="0" smtClean="0"/>
              <a:t>The nucleus in the head of the sperm develops into the male </a:t>
            </a:r>
            <a:r>
              <a:rPr lang="en-US" sz="3600" dirty="0" err="1" smtClean="0"/>
              <a:t>pronucleus</a:t>
            </a:r>
            <a:r>
              <a:rPr lang="en-US" sz="3600" dirty="0" smtClean="0"/>
              <a:t>, and the nucleus of the fertilized ovum develops into the female </a:t>
            </a:r>
            <a:r>
              <a:rPr lang="en-US" sz="3600" dirty="0" err="1" smtClean="0"/>
              <a:t>pronucleus</a:t>
            </a:r>
            <a:r>
              <a:rPr lang="en-US" sz="3600" dirty="0" smtClean="0"/>
              <a:t>.</a:t>
            </a:r>
            <a:endParaRPr lang="en-US" sz="3600" dirty="0"/>
          </a:p>
        </p:txBody>
      </p:sp>
    </p:spTree>
    <p:extLst>
      <p:ext uri="{BB962C8B-B14F-4D97-AF65-F5344CB8AC3E}">
        <p14:creationId xmlns:p14="http://schemas.microsoft.com/office/powerpoint/2010/main" val="350479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T</a:t>
            </a:r>
            <a:r>
              <a:rPr lang="en-US" sz="3600" dirty="0" smtClean="0"/>
              <a:t>he fusion of the haploid (n) </a:t>
            </a:r>
            <a:r>
              <a:rPr lang="en-US" sz="3600" dirty="0" err="1" smtClean="0"/>
              <a:t>pronuclei</a:t>
            </a:r>
            <a:r>
              <a:rPr lang="en-US" sz="3600" dirty="0" smtClean="0"/>
              <a:t> restores the diploid number (2n) of 46 chromosomes(zygote).</a:t>
            </a:r>
          </a:p>
          <a:p>
            <a:r>
              <a:rPr lang="en-US" sz="3600" dirty="0" smtClean="0"/>
              <a:t>Dizygotic (fraternal) twins are produced from the independent release of two secondary oocytes and the subsequent fertilization of each by different sperm.  </a:t>
            </a:r>
          </a:p>
          <a:p>
            <a:r>
              <a:rPr lang="en-US" sz="3600" dirty="0" smtClean="0"/>
              <a:t>monozygotic (identical) twins develop from a single fertilized ovum, they contain exactly the same genetic material and are always the same sex.</a:t>
            </a:r>
            <a:endParaRPr lang="en-US" sz="3600" dirty="0"/>
          </a:p>
        </p:txBody>
      </p:sp>
    </p:spTree>
    <p:extLst>
      <p:ext uri="{BB962C8B-B14F-4D97-AF65-F5344CB8AC3E}">
        <p14:creationId xmlns:p14="http://schemas.microsoft.com/office/powerpoint/2010/main" val="586475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a:bodyPr>
          <a:lstStyle/>
          <a:p>
            <a:r>
              <a:rPr lang="en-US" sz="3600" dirty="0" smtClean="0"/>
              <a:t>Monozygotic twins arise from separation of the developing cells into two embryos, which in 99% of the cases occurs before 8 days have passed. </a:t>
            </a:r>
          </a:p>
          <a:p>
            <a:r>
              <a:rPr lang="en-US" sz="3600" dirty="0" smtClean="0"/>
              <a:t>Separations that occur later than 8 days are likely to produce conjoined twins, a situation in which the twins are joined together and share some body structures.</a:t>
            </a:r>
          </a:p>
          <a:p>
            <a:endParaRPr lang="en-US" sz="3600" dirty="0"/>
          </a:p>
        </p:txBody>
      </p:sp>
    </p:spTree>
    <p:extLst>
      <p:ext uri="{BB962C8B-B14F-4D97-AF65-F5344CB8AC3E}">
        <p14:creationId xmlns:p14="http://schemas.microsoft.com/office/powerpoint/2010/main" val="2543837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CLEAVAGE OF THE ZYGOTE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4662" y="3805230"/>
            <a:ext cx="543001" cy="10479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945" y="1898073"/>
            <a:ext cx="6525492" cy="4145904"/>
          </a:xfrm>
          <a:prstGeom prst="rect">
            <a:avLst/>
          </a:prstGeom>
        </p:spPr>
      </p:pic>
    </p:spTree>
    <p:extLst>
      <p:ext uri="{BB962C8B-B14F-4D97-AF65-F5344CB8AC3E}">
        <p14:creationId xmlns:p14="http://schemas.microsoft.com/office/powerpoint/2010/main" val="1839583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CLEAVAGE OF THE ZYGOTE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1658" y="2157175"/>
            <a:ext cx="5600777" cy="3620170"/>
          </a:xfrm>
        </p:spPr>
      </p:pic>
    </p:spTree>
    <p:extLst>
      <p:ext uri="{BB962C8B-B14F-4D97-AF65-F5344CB8AC3E}">
        <p14:creationId xmlns:p14="http://schemas.microsoft.com/office/powerpoint/2010/main" val="223360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a:t>
            </a:r>
            <a:r>
              <a:rPr lang="en-US" dirty="0" smtClean="0"/>
              <a:t>INHERITANCE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Developmental biology- is the study of the sequence of events from the fertilization of a secondary oocyte by a sperm cell to the formation of an adult organism.</a:t>
            </a:r>
          </a:p>
          <a:p>
            <a:r>
              <a:rPr lang="en-US" sz="3600" dirty="0" smtClean="0"/>
              <a:t>Embryology- is the study of development from the fertilized egg through the eighth week. </a:t>
            </a:r>
          </a:p>
          <a:p>
            <a:r>
              <a:rPr lang="en-US" sz="3600" dirty="0" smtClean="0"/>
              <a:t>The fetal period begins at week nine and continues until birth. During this time, the developing human is called a fetus. </a:t>
            </a:r>
            <a:endParaRPr lang="en-US" sz="3600" dirty="0"/>
          </a:p>
        </p:txBody>
      </p:sp>
    </p:spTree>
    <p:extLst>
      <p:ext uri="{BB962C8B-B14F-4D97-AF65-F5344CB8AC3E}">
        <p14:creationId xmlns:p14="http://schemas.microsoft.com/office/powerpoint/2010/main" val="3019643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CLEAVAGE OF THE ZYGOTE </a:t>
            </a:r>
            <a:endParaRPr lang="en-US" dirty="0"/>
          </a:p>
        </p:txBody>
      </p:sp>
      <p:sp>
        <p:nvSpPr>
          <p:cNvPr id="3" name="Content Placeholder 2"/>
          <p:cNvSpPr>
            <a:spLocks noGrp="1"/>
          </p:cNvSpPr>
          <p:nvPr>
            <p:ph idx="1"/>
          </p:nvPr>
        </p:nvSpPr>
        <p:spPr/>
        <p:txBody>
          <a:bodyPr>
            <a:normAutofit fontScale="92500"/>
          </a:bodyPr>
          <a:lstStyle/>
          <a:p>
            <a:r>
              <a:rPr lang="en-US" sz="3600" dirty="0" smtClean="0"/>
              <a:t>Cleavage-rapid mitotic cell divisions of the zygote.</a:t>
            </a:r>
          </a:p>
          <a:p>
            <a:r>
              <a:rPr lang="en-US" sz="3600" dirty="0" smtClean="0"/>
              <a:t>The ﬁrst division of the zygote begins about 24 hours after fertilization and is completed about 6 hours later.</a:t>
            </a:r>
          </a:p>
          <a:p>
            <a:r>
              <a:rPr lang="en-US" sz="3600" dirty="0" smtClean="0"/>
              <a:t>Each succeeding division takes slightly less time.</a:t>
            </a:r>
          </a:p>
          <a:p>
            <a:r>
              <a:rPr lang="en-US" sz="3600" dirty="0" smtClean="0"/>
              <a:t>By the end of the third day, there are 16 cells. </a:t>
            </a:r>
          </a:p>
          <a:p>
            <a:r>
              <a:rPr lang="en-US" sz="3600" dirty="0" err="1" smtClean="0"/>
              <a:t>Blastomeres</a:t>
            </a:r>
            <a:r>
              <a:rPr lang="en-US" sz="3600" dirty="0" smtClean="0"/>
              <a:t>-These are progressively smaller cells produced by cleavage. </a:t>
            </a:r>
            <a:endParaRPr lang="en-US" sz="3600" dirty="0"/>
          </a:p>
        </p:txBody>
      </p:sp>
    </p:spTree>
    <p:extLst>
      <p:ext uri="{BB962C8B-B14F-4D97-AF65-F5344CB8AC3E}">
        <p14:creationId xmlns:p14="http://schemas.microsoft.com/office/powerpoint/2010/main" val="1166531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CLEAVAGE OF THE ZYGOTE </a:t>
            </a:r>
            <a:endParaRPr lang="en-US" dirty="0"/>
          </a:p>
        </p:txBody>
      </p:sp>
      <p:sp>
        <p:nvSpPr>
          <p:cNvPr id="3" name="Content Placeholder 2"/>
          <p:cNvSpPr>
            <a:spLocks noGrp="1"/>
          </p:cNvSpPr>
          <p:nvPr>
            <p:ph idx="1"/>
          </p:nvPr>
        </p:nvSpPr>
        <p:spPr/>
        <p:txBody>
          <a:bodyPr>
            <a:normAutofit/>
          </a:bodyPr>
          <a:lstStyle/>
          <a:p>
            <a:r>
              <a:rPr lang="en-US" sz="3600" dirty="0" smtClean="0"/>
              <a:t>Morula-a solid sphere of cells  produced by Successive cleavages.</a:t>
            </a:r>
          </a:p>
          <a:p>
            <a:r>
              <a:rPr lang="en-US" sz="3600" dirty="0" smtClean="0"/>
              <a:t>The morula is still surrounded by the zona </a:t>
            </a:r>
            <a:r>
              <a:rPr lang="en-US" sz="3600" dirty="0" err="1" smtClean="0"/>
              <a:t>pellucida</a:t>
            </a:r>
            <a:r>
              <a:rPr lang="en-US" sz="3600" dirty="0" smtClean="0"/>
              <a:t> and is about the same size as the original zygote. </a:t>
            </a:r>
            <a:endParaRPr lang="en-US" sz="3600" dirty="0"/>
          </a:p>
        </p:txBody>
      </p:sp>
    </p:spTree>
    <p:extLst>
      <p:ext uri="{BB962C8B-B14F-4D97-AF65-F5344CB8AC3E}">
        <p14:creationId xmlns:p14="http://schemas.microsoft.com/office/powerpoint/2010/main" val="289542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BLASTOCYST FORMATION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By the end of the fourth day, the number of cells in the morula increases as it continues to move through the uterine tube toward the uterine cavity.</a:t>
            </a:r>
          </a:p>
          <a:p>
            <a:r>
              <a:rPr lang="en-US" sz="3600" dirty="0" smtClean="0"/>
              <a:t>When the morula enters the uterine cavity on day 4 or 5, a glycogen-rich secretion from the glands of the endometrium of the uterus passes into the uterine cavity and enters the morula through the zona </a:t>
            </a:r>
            <a:r>
              <a:rPr lang="en-US" sz="3600" dirty="0" err="1" smtClean="0"/>
              <a:t>pellucida</a:t>
            </a:r>
            <a:r>
              <a:rPr lang="en-US" sz="3600" dirty="0" smtClean="0"/>
              <a:t>.</a:t>
            </a:r>
            <a:endParaRPr lang="en-US" sz="3600" dirty="0"/>
          </a:p>
        </p:txBody>
      </p:sp>
    </p:spTree>
    <p:extLst>
      <p:ext uri="{BB962C8B-B14F-4D97-AF65-F5344CB8AC3E}">
        <p14:creationId xmlns:p14="http://schemas.microsoft.com/office/powerpoint/2010/main" val="1574606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BLASTOCYST FORMATION</a:t>
            </a:r>
            <a:endParaRPr lang="en-US" dirty="0"/>
          </a:p>
        </p:txBody>
      </p:sp>
      <p:sp>
        <p:nvSpPr>
          <p:cNvPr id="3" name="Content Placeholder 2"/>
          <p:cNvSpPr>
            <a:spLocks noGrp="1"/>
          </p:cNvSpPr>
          <p:nvPr>
            <p:ph idx="1"/>
          </p:nvPr>
        </p:nvSpPr>
        <p:spPr/>
        <p:txBody>
          <a:bodyPr>
            <a:normAutofit/>
          </a:bodyPr>
          <a:lstStyle/>
          <a:p>
            <a:r>
              <a:rPr lang="en-US" sz="3600" dirty="0" smtClean="0"/>
              <a:t>This ﬂuid(uterine milk) along with nutrients stored in the cytoplasm of the </a:t>
            </a:r>
            <a:r>
              <a:rPr lang="en-US" sz="3600" dirty="0" err="1" smtClean="0"/>
              <a:t>blastomeres</a:t>
            </a:r>
            <a:r>
              <a:rPr lang="en-US" sz="3600" dirty="0" smtClean="0"/>
              <a:t> of the morula, provides nourishment for the developing morula.</a:t>
            </a:r>
          </a:p>
          <a:p>
            <a:r>
              <a:rPr lang="en-US" sz="3600" dirty="0" smtClean="0"/>
              <a:t>At the 32-cell stage, the ﬂuid enters the morula, collects between the </a:t>
            </a:r>
            <a:r>
              <a:rPr lang="en-US" sz="3600" dirty="0" err="1" smtClean="0"/>
              <a:t>blastomeres</a:t>
            </a:r>
            <a:r>
              <a:rPr lang="en-US" sz="3600" dirty="0" smtClean="0"/>
              <a:t>, and reorganizes them around a large ﬂuid-ﬁlled cavity called the blastocyst cavity/blastocoel.</a:t>
            </a:r>
            <a:endParaRPr lang="en-US" sz="3600" dirty="0"/>
          </a:p>
        </p:txBody>
      </p:sp>
    </p:spTree>
    <p:extLst>
      <p:ext uri="{BB962C8B-B14F-4D97-AF65-F5344CB8AC3E}">
        <p14:creationId xmlns:p14="http://schemas.microsoft.com/office/powerpoint/2010/main" val="4181759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BLASTOCYST FORMATION</a:t>
            </a:r>
            <a:endParaRPr lang="en-US" dirty="0"/>
          </a:p>
        </p:txBody>
      </p:sp>
      <p:sp>
        <p:nvSpPr>
          <p:cNvPr id="3" name="Content Placeholder 2"/>
          <p:cNvSpPr>
            <a:spLocks noGrp="1"/>
          </p:cNvSpPr>
          <p:nvPr>
            <p:ph idx="1"/>
          </p:nvPr>
        </p:nvSpPr>
        <p:spPr/>
        <p:txBody>
          <a:bodyPr>
            <a:normAutofit lnSpcReduction="10000"/>
          </a:bodyPr>
          <a:lstStyle/>
          <a:p>
            <a:r>
              <a:rPr lang="en-US" sz="3600" dirty="0"/>
              <a:t>B</a:t>
            </a:r>
            <a:r>
              <a:rPr lang="en-US" sz="3600" dirty="0" smtClean="0"/>
              <a:t>lastocyst(has hundreds of cells) but still about the same size as the original zygote. </a:t>
            </a:r>
          </a:p>
          <a:p>
            <a:r>
              <a:rPr lang="en-US" sz="3600" dirty="0" smtClean="0"/>
              <a:t>During the formation of the blastocyst two distinct cell populations arise: </a:t>
            </a:r>
          </a:p>
          <a:p>
            <a:pPr marL="0" indent="0">
              <a:buNone/>
            </a:pPr>
            <a:r>
              <a:rPr lang="en-US" sz="3600" dirty="0" smtClean="0"/>
              <a:t>1.The embryoblast(inner cell mass)</a:t>
            </a:r>
          </a:p>
          <a:p>
            <a:pPr marL="0" indent="0">
              <a:buNone/>
            </a:pPr>
            <a:r>
              <a:rPr lang="en-US" sz="3600" dirty="0" smtClean="0"/>
              <a:t>2.Trophoblast(outer cell mass)- outer chorionic sac/fetal portion of the placenta</a:t>
            </a:r>
            <a:endParaRPr lang="en-US" sz="3600" dirty="0"/>
          </a:p>
        </p:txBody>
      </p:sp>
    </p:spTree>
    <p:extLst>
      <p:ext uri="{BB962C8B-B14F-4D97-AF65-F5344CB8AC3E}">
        <p14:creationId xmlns:p14="http://schemas.microsoft.com/office/powerpoint/2010/main" val="28283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BLASTOCYST FORMATION</a:t>
            </a:r>
            <a:endParaRPr lang="en-US" dirty="0"/>
          </a:p>
        </p:txBody>
      </p:sp>
      <p:sp>
        <p:nvSpPr>
          <p:cNvPr id="3" name="Content Placeholder 2"/>
          <p:cNvSpPr>
            <a:spLocks noGrp="1"/>
          </p:cNvSpPr>
          <p:nvPr>
            <p:ph idx="1"/>
          </p:nvPr>
        </p:nvSpPr>
        <p:spPr/>
        <p:txBody>
          <a:bodyPr>
            <a:normAutofit/>
          </a:bodyPr>
          <a:lstStyle/>
          <a:p>
            <a:r>
              <a:rPr lang="en-US" sz="3600" dirty="0" smtClean="0"/>
              <a:t>On about the ﬁfth day after fertilization, the blastocyst “hatches” from the zona </a:t>
            </a:r>
            <a:r>
              <a:rPr lang="en-US" sz="3600" dirty="0" err="1" smtClean="0"/>
              <a:t>pellucida</a:t>
            </a:r>
            <a:r>
              <a:rPr lang="en-US" sz="3600" dirty="0" smtClean="0"/>
              <a:t> by digesting a hole in it with an enzyme, and then squeezing through the hole.</a:t>
            </a:r>
          </a:p>
          <a:p>
            <a:r>
              <a:rPr lang="en-US" sz="3600" dirty="0" smtClean="0"/>
              <a:t>This shedding of the zona </a:t>
            </a:r>
            <a:r>
              <a:rPr lang="en-US" sz="3600" dirty="0" err="1" smtClean="0"/>
              <a:t>pellucida</a:t>
            </a:r>
            <a:r>
              <a:rPr lang="en-US" sz="3600" dirty="0" smtClean="0"/>
              <a:t> is necessary in order to permit implantation to take place.</a:t>
            </a:r>
            <a:endParaRPr lang="en-US" sz="3600" dirty="0"/>
          </a:p>
        </p:txBody>
      </p:sp>
    </p:spTree>
    <p:extLst>
      <p:ext uri="{BB962C8B-B14F-4D97-AF65-F5344CB8AC3E}">
        <p14:creationId xmlns:p14="http://schemas.microsoft.com/office/powerpoint/2010/main" val="103581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rmAutofit fontScale="92500"/>
          </a:bodyPr>
          <a:lstStyle/>
          <a:p>
            <a:r>
              <a:rPr lang="en-US" sz="3600" dirty="0" smtClean="0"/>
              <a:t>The blastocyst remains free within the uterine cavity for about 2 days before it attaches to the uterine wall. </a:t>
            </a:r>
          </a:p>
          <a:p>
            <a:r>
              <a:rPr lang="en-US" sz="3600" dirty="0"/>
              <a:t>T</a:t>
            </a:r>
            <a:r>
              <a:rPr lang="en-US" sz="3600" dirty="0" smtClean="0"/>
              <a:t>he endometrium is in its secretory phase.</a:t>
            </a:r>
          </a:p>
          <a:p>
            <a:r>
              <a:rPr lang="en-US" sz="3600" dirty="0" smtClean="0"/>
              <a:t>Implantation-process by which the blastocyst loosely attaches to the endometrium at day 6.</a:t>
            </a:r>
          </a:p>
          <a:p>
            <a:r>
              <a:rPr lang="en-US" sz="3600" dirty="0" smtClean="0"/>
              <a:t>Implantation-posterior portion of the fundus or the body of the uterus.</a:t>
            </a:r>
          </a:p>
          <a:p>
            <a:endParaRPr lang="en-US" dirty="0"/>
          </a:p>
        </p:txBody>
      </p:sp>
    </p:spTree>
    <p:extLst>
      <p:ext uri="{BB962C8B-B14F-4D97-AF65-F5344CB8AC3E}">
        <p14:creationId xmlns:p14="http://schemas.microsoft.com/office/powerpoint/2010/main" val="2423897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RELATION OF A BLASTOCYST TO THE ENDOMETRIUM OF THE UTERUS AT THE TIME OF IMPLANTATION. </a:t>
            </a:r>
            <a:endParaRPr lang="en-US" sz="3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836" y="1846263"/>
            <a:ext cx="5525513" cy="4263592"/>
          </a:xfrm>
        </p:spPr>
      </p:pic>
    </p:spTree>
    <p:extLst>
      <p:ext uri="{BB962C8B-B14F-4D97-AF65-F5344CB8AC3E}">
        <p14:creationId xmlns:p14="http://schemas.microsoft.com/office/powerpoint/2010/main" val="2385271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FRONTAL SECTION THROUGH ENDOMETRIUM OF UTERUS AND BLASTOCYST,ABOUT 6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037" y="1846263"/>
            <a:ext cx="5818908" cy="4277446"/>
          </a:xfrm>
        </p:spPr>
      </p:pic>
    </p:spTree>
    <p:extLst>
      <p:ext uri="{BB962C8B-B14F-4D97-AF65-F5344CB8AC3E}">
        <p14:creationId xmlns:p14="http://schemas.microsoft.com/office/powerpoint/2010/main" val="1738099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REGIONS OF THE DECIDUA.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09" y="1846263"/>
            <a:ext cx="6109855" cy="4332864"/>
          </a:xfrm>
        </p:spPr>
      </p:pic>
    </p:spTree>
    <p:extLst>
      <p:ext uri="{BB962C8B-B14F-4D97-AF65-F5344CB8AC3E}">
        <p14:creationId xmlns:p14="http://schemas.microsoft.com/office/powerpoint/2010/main" val="58051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a:t>
            </a:r>
            <a:r>
              <a:rPr lang="en-US" dirty="0" smtClean="0"/>
              <a:t>INHERITANCE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Pregnancy is a sequence of events that begins with fertilization, proceeds to implantation, embryonic development, and fetal development, and normally ends with birth about 38 weeks later, or 40 weeks after the last menstrual period.</a:t>
            </a:r>
          </a:p>
          <a:p>
            <a:r>
              <a:rPr lang="en-US" sz="3600" dirty="0" smtClean="0"/>
              <a:t>Obstetrics is the branch of medicine that deals with the management of pregnancy, labor, and the neonatal period.</a:t>
            </a:r>
            <a:endParaRPr lang="en-US" sz="3600" dirty="0"/>
          </a:p>
        </p:txBody>
      </p:sp>
    </p:spTree>
    <p:extLst>
      <p:ext uri="{BB962C8B-B14F-4D97-AF65-F5344CB8AC3E}">
        <p14:creationId xmlns:p14="http://schemas.microsoft.com/office/powerpoint/2010/main" val="3441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EVENTS ASSOCIATED WITH THE </a:t>
            </a:r>
            <a:r>
              <a:rPr lang="en-US" dirty="0" err="1" smtClean="0"/>
              <a:t>ﬁRST</a:t>
            </a:r>
            <a:r>
              <a:rPr lang="en-US" dirty="0" smtClean="0"/>
              <a:t> WEEK OF DEVELOPMENT.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37" y="1846263"/>
            <a:ext cx="7938654" cy="4277446"/>
          </a:xfrm>
        </p:spPr>
      </p:pic>
    </p:spTree>
    <p:extLst>
      <p:ext uri="{BB962C8B-B14F-4D97-AF65-F5344CB8AC3E}">
        <p14:creationId xmlns:p14="http://schemas.microsoft.com/office/powerpoint/2010/main" val="2315469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Autofit/>
          </a:bodyPr>
          <a:lstStyle/>
          <a:p>
            <a:r>
              <a:rPr lang="en-US" sz="3600" dirty="0" smtClean="0"/>
              <a:t>Implantation-it orients with the inner cell mass toward the endometrium.</a:t>
            </a:r>
          </a:p>
          <a:p>
            <a:r>
              <a:rPr lang="en-US" sz="3600" dirty="0" smtClean="0"/>
              <a:t>About seven days after fertilization, the blastocyst attaches to the endometrium more ﬁrmly, endometrial glands in the vicinity enlarge, and the endometrium becomes more vascularized. </a:t>
            </a:r>
          </a:p>
        </p:txBody>
      </p:sp>
    </p:spTree>
    <p:extLst>
      <p:ext uri="{BB962C8B-B14F-4D97-AF65-F5344CB8AC3E}">
        <p14:creationId xmlns:p14="http://schemas.microsoft.com/office/powerpoint/2010/main" val="3841724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Autofit/>
          </a:bodyPr>
          <a:lstStyle/>
          <a:p>
            <a:r>
              <a:rPr lang="en-US" sz="3600" dirty="0"/>
              <a:t>The blastocyst eventually secretes enzymes and burrows into the endometrium and becomes surrounded by it. </a:t>
            </a:r>
            <a:endParaRPr lang="en-US" sz="3600" dirty="0" smtClean="0"/>
          </a:p>
          <a:p>
            <a:r>
              <a:rPr lang="en-US" sz="3600" dirty="0" smtClean="0"/>
              <a:t>Decidua-endometrium following implantation.</a:t>
            </a:r>
          </a:p>
          <a:p>
            <a:r>
              <a:rPr lang="en-US" sz="3600" dirty="0"/>
              <a:t>D</a:t>
            </a:r>
            <a:r>
              <a:rPr lang="en-US" sz="3600" dirty="0" smtClean="0"/>
              <a:t>ecidua basalis -is the portion of the endometrium between the embryo and the stratum basalis of the uterus. </a:t>
            </a:r>
            <a:endParaRPr lang="en-US" sz="3600" dirty="0"/>
          </a:p>
        </p:txBody>
      </p:sp>
    </p:spTree>
    <p:extLst>
      <p:ext uri="{BB962C8B-B14F-4D97-AF65-F5344CB8AC3E}">
        <p14:creationId xmlns:p14="http://schemas.microsoft.com/office/powerpoint/2010/main" val="1098874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Autofit/>
          </a:bodyPr>
          <a:lstStyle/>
          <a:p>
            <a:r>
              <a:rPr lang="en-US" sz="3600" dirty="0" smtClean="0"/>
              <a:t>It </a:t>
            </a:r>
            <a:r>
              <a:rPr lang="en-US" sz="3600" dirty="0"/>
              <a:t>provides large amounts of glycogen and lipids for the developing embryo and fetus and later becomes the maternal part of the placenta</a:t>
            </a:r>
            <a:r>
              <a:rPr lang="en-US" sz="3600" dirty="0" smtClean="0"/>
              <a:t>.</a:t>
            </a:r>
          </a:p>
          <a:p>
            <a:r>
              <a:rPr lang="en-US" sz="3600" dirty="0"/>
              <a:t>D</a:t>
            </a:r>
            <a:r>
              <a:rPr lang="en-US" sz="3600" dirty="0" smtClean="0"/>
              <a:t>ecidua </a:t>
            </a:r>
            <a:r>
              <a:rPr lang="en-US" sz="3600" dirty="0" err="1" smtClean="0"/>
              <a:t>capsularis</a:t>
            </a:r>
            <a:r>
              <a:rPr lang="en-US" sz="3600" dirty="0" smtClean="0"/>
              <a:t>- is the portion of the end. located between the embryo and the uterine cavity. As the embryo and fetus enlarges, the decidua </a:t>
            </a:r>
            <a:r>
              <a:rPr lang="en-US" sz="3600" dirty="0" err="1" smtClean="0"/>
              <a:t>capsularis</a:t>
            </a:r>
            <a:r>
              <a:rPr lang="en-US" sz="3600" dirty="0" smtClean="0"/>
              <a:t> bulges into the uterine cavity and fuses with the decidua </a:t>
            </a:r>
            <a:r>
              <a:rPr lang="en-US" sz="3600" dirty="0" err="1" smtClean="0"/>
              <a:t>parietalis</a:t>
            </a:r>
            <a:r>
              <a:rPr lang="en-US" sz="3600" dirty="0" smtClean="0"/>
              <a:t> obliterating the uterine cavity</a:t>
            </a:r>
          </a:p>
          <a:p>
            <a:pPr marL="0" indent="0">
              <a:buNone/>
            </a:pPr>
            <a:r>
              <a:rPr lang="en-US" sz="3600" dirty="0" smtClean="0"/>
              <a:t> </a:t>
            </a:r>
            <a:endParaRPr lang="en-US" sz="3600" dirty="0"/>
          </a:p>
          <a:p>
            <a:endParaRPr lang="en-US" sz="3600" dirty="0"/>
          </a:p>
        </p:txBody>
      </p:sp>
    </p:spTree>
    <p:extLst>
      <p:ext uri="{BB962C8B-B14F-4D97-AF65-F5344CB8AC3E}">
        <p14:creationId xmlns:p14="http://schemas.microsoft.com/office/powerpoint/2010/main" val="354509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rmAutofit/>
          </a:bodyPr>
          <a:lstStyle/>
          <a:p>
            <a:r>
              <a:rPr lang="en-US" sz="3600" dirty="0" smtClean="0"/>
              <a:t>By about 27 weeks, the decidua </a:t>
            </a:r>
            <a:r>
              <a:rPr lang="en-US" sz="3600" dirty="0" err="1" smtClean="0"/>
              <a:t>capsularis</a:t>
            </a:r>
            <a:r>
              <a:rPr lang="en-US" sz="3600" dirty="0" smtClean="0"/>
              <a:t> degenerates and disappears.</a:t>
            </a:r>
            <a:endParaRPr lang="en-US" sz="3600" dirty="0"/>
          </a:p>
        </p:txBody>
      </p:sp>
    </p:spTree>
    <p:extLst>
      <p:ext uri="{BB962C8B-B14F-4D97-AF65-F5344CB8AC3E}">
        <p14:creationId xmlns:p14="http://schemas.microsoft.com/office/powerpoint/2010/main" val="395385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lnSpcReduction="10000"/>
          </a:bodyPr>
          <a:lstStyle/>
          <a:p>
            <a:r>
              <a:rPr lang="en-US" sz="3600" dirty="0"/>
              <a:t>S</a:t>
            </a:r>
            <a:r>
              <a:rPr lang="en-US" sz="3600" dirty="0" smtClean="0"/>
              <a:t>tem cells are unspecialized cells that have the ability to divide for indeﬁnite periods and give rise to specialized cells.</a:t>
            </a:r>
          </a:p>
          <a:p>
            <a:r>
              <a:rPr lang="en-US" sz="3600" dirty="0"/>
              <a:t>A</a:t>
            </a:r>
            <a:r>
              <a:rPr lang="en-US" sz="3600" dirty="0" smtClean="0"/>
              <a:t> zygote is known as a totipotent stem cell(potential to form an entire organism).</a:t>
            </a:r>
          </a:p>
          <a:p>
            <a:r>
              <a:rPr lang="en-US" sz="3600" dirty="0" smtClean="0"/>
              <a:t>Inner cell mass cells is called pluripotent stem cells(can give rise to many (but not all) different types of cells).  </a:t>
            </a:r>
            <a:endParaRPr lang="en-US" sz="3600" dirty="0"/>
          </a:p>
        </p:txBody>
      </p:sp>
    </p:spTree>
    <p:extLst>
      <p:ext uri="{BB962C8B-B14F-4D97-AF65-F5344CB8AC3E}">
        <p14:creationId xmlns:p14="http://schemas.microsoft.com/office/powerpoint/2010/main" val="364507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a:bodyPr>
          <a:lstStyle/>
          <a:p>
            <a:r>
              <a:rPr lang="en-US" sz="3600" dirty="0"/>
              <a:t>M</a:t>
            </a:r>
            <a:r>
              <a:rPr lang="en-US" sz="3600" dirty="0" smtClean="0"/>
              <a:t>ultipotent stem cells(pluripotent stem cells that has  undergone further specialization)- stem cells with a speciﬁc function. </a:t>
            </a:r>
          </a:p>
          <a:p>
            <a:r>
              <a:rPr lang="en-US" sz="3600" dirty="0" smtClean="0"/>
              <a:t>Therapeutic cloning is envisioned as a procedure in which the genetic material of a patient with a particular disease is used to create pluripotent stem cells to treat the disease.</a:t>
            </a:r>
            <a:endParaRPr lang="en-US" sz="3600" dirty="0"/>
          </a:p>
        </p:txBody>
      </p:sp>
    </p:spTree>
    <p:extLst>
      <p:ext uri="{BB962C8B-B14F-4D97-AF65-F5344CB8AC3E}">
        <p14:creationId xmlns:p14="http://schemas.microsoft.com/office/powerpoint/2010/main" val="209524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A</a:t>
            </a:r>
            <a:r>
              <a:rPr lang="en-US" sz="3600" dirty="0" smtClean="0"/>
              <a:t>dult stem cells— are stem cells that remain in the body throughout adulthood. </a:t>
            </a:r>
          </a:p>
          <a:p>
            <a:r>
              <a:rPr lang="en-US" sz="3600" dirty="0" smtClean="0"/>
              <a:t>Studies have suggested that stem cells in human adult red bone marrow have the ability to differentiate into cells of the liver, kidney, heart, lung, skeletal muscle, skin, and organs of the gastrointestinal tract.</a:t>
            </a:r>
          </a:p>
          <a:p>
            <a:r>
              <a:rPr lang="en-US" sz="3600" dirty="0" smtClean="0"/>
              <a:t>Ectopic pregnancy- is the development of an embryo or fetus outside the uterine cavity. </a:t>
            </a:r>
            <a:endParaRPr lang="en-US" sz="3600" dirty="0"/>
          </a:p>
        </p:txBody>
      </p:sp>
    </p:spTree>
    <p:extLst>
      <p:ext uri="{BB962C8B-B14F-4D97-AF65-F5344CB8AC3E}">
        <p14:creationId xmlns:p14="http://schemas.microsoft.com/office/powerpoint/2010/main" val="855469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a:bodyPr>
          <a:lstStyle/>
          <a:p>
            <a:r>
              <a:rPr lang="en-US" sz="3600" dirty="0" smtClean="0"/>
              <a:t>Women who smoke are twice as likely to have an ectopic pregnancy because nicotine in cigarette smoke paralyzes the cilia in the lining of the uterine tube.</a:t>
            </a:r>
            <a:endParaRPr lang="en-US" sz="3600" dirty="0"/>
          </a:p>
        </p:txBody>
      </p:sp>
    </p:spTree>
    <p:extLst>
      <p:ext uri="{BB962C8B-B14F-4D97-AF65-F5344CB8AC3E}">
        <p14:creationId xmlns:p14="http://schemas.microsoft.com/office/powerpoint/2010/main" val="3939356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1.Where does fertilization normally occur?</a:t>
            </a:r>
          </a:p>
          <a:p>
            <a:pPr marL="0" indent="0">
              <a:buNone/>
            </a:pPr>
            <a:r>
              <a:rPr lang="en-US" sz="3600" dirty="0" smtClean="0"/>
              <a:t>2.How is polyspermy prevented?</a:t>
            </a:r>
          </a:p>
          <a:p>
            <a:pPr marL="0" indent="0">
              <a:buNone/>
            </a:pPr>
            <a:r>
              <a:rPr lang="en-US" sz="3600" dirty="0" smtClean="0"/>
              <a:t>3.What is a morula, and how is it formed?</a:t>
            </a:r>
          </a:p>
          <a:p>
            <a:pPr marL="0" indent="0">
              <a:buNone/>
            </a:pPr>
            <a:r>
              <a:rPr lang="en-US" sz="3600" dirty="0" smtClean="0"/>
              <a:t>4.Describe the layers of a blastocyst and their eventual fates.</a:t>
            </a:r>
          </a:p>
          <a:p>
            <a:pPr marL="0" indent="0">
              <a:buNone/>
            </a:pPr>
            <a:r>
              <a:rPr lang="en-US" sz="3600" dirty="0" smtClean="0"/>
              <a:t>4.When, where, and how does implantation occur?</a:t>
            </a:r>
          </a:p>
          <a:p>
            <a:endParaRPr lang="en-US" sz="3600" dirty="0"/>
          </a:p>
        </p:txBody>
      </p:sp>
    </p:spTree>
    <p:extLst>
      <p:ext uri="{BB962C8B-B14F-4D97-AF65-F5344CB8AC3E}">
        <p14:creationId xmlns:p14="http://schemas.microsoft.com/office/powerpoint/2010/main" val="209604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a:t>
            </a:r>
            <a:r>
              <a:rPr lang="en-US" dirty="0" smtClean="0"/>
              <a:t>INHERITANCE</a:t>
            </a:r>
            <a:endParaRPr lang="en-US" dirty="0"/>
          </a:p>
        </p:txBody>
      </p:sp>
      <p:sp>
        <p:nvSpPr>
          <p:cNvPr id="3" name="Content Placeholder 2"/>
          <p:cNvSpPr>
            <a:spLocks noGrp="1"/>
          </p:cNvSpPr>
          <p:nvPr>
            <p:ph idx="1"/>
          </p:nvPr>
        </p:nvSpPr>
        <p:spPr/>
        <p:txBody>
          <a:bodyPr>
            <a:normAutofit/>
          </a:bodyPr>
          <a:lstStyle/>
          <a:p>
            <a:r>
              <a:rPr lang="en-US" sz="3600" dirty="0"/>
              <a:t>P</a:t>
            </a:r>
            <a:r>
              <a:rPr lang="en-US" sz="3600" dirty="0" smtClean="0"/>
              <a:t>renatal development is the time from fertilization to birth and includes both embryological and fetal development. </a:t>
            </a:r>
            <a:endParaRPr lang="en-US" sz="3600" dirty="0"/>
          </a:p>
          <a:p>
            <a:r>
              <a:rPr lang="en-US" sz="3600" dirty="0" smtClean="0"/>
              <a:t>It is divided into three periods of three calendar months each, called trimesters.</a:t>
            </a:r>
            <a:endParaRPr lang="en-US" sz="3600" dirty="0"/>
          </a:p>
        </p:txBody>
      </p:sp>
    </p:spTree>
    <p:extLst>
      <p:ext uri="{BB962C8B-B14F-4D97-AF65-F5344CB8AC3E}">
        <p14:creationId xmlns:p14="http://schemas.microsoft.com/office/powerpoint/2010/main" val="1991088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 WEEK OF DEVELOPMENT</a:t>
            </a:r>
            <a:endParaRPr lang="en-US" dirty="0"/>
          </a:p>
        </p:txBody>
      </p:sp>
      <p:sp>
        <p:nvSpPr>
          <p:cNvPr id="3" name="Subtitle 2"/>
          <p:cNvSpPr>
            <a:spLocks noGrp="1"/>
          </p:cNvSpPr>
          <p:nvPr>
            <p:ph type="subTitle" idx="1"/>
          </p:nvPr>
        </p:nvSpPr>
        <p:spPr/>
        <p:txBody>
          <a:bodyPr/>
          <a:lstStyle/>
          <a:p>
            <a:r>
              <a:rPr lang="en-US" dirty="0" smtClean="0"/>
              <a:t>SECOND WEEK OF DEVELOPMENT</a:t>
            </a:r>
            <a:endParaRPr lang="en-US" dirty="0"/>
          </a:p>
        </p:txBody>
      </p:sp>
    </p:spTree>
    <p:extLst>
      <p:ext uri="{BB962C8B-B14F-4D97-AF65-F5344CB8AC3E}">
        <p14:creationId xmlns:p14="http://schemas.microsoft.com/office/powerpoint/2010/main" val="901023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TROPHOBLAST </a:t>
            </a:r>
            <a:endParaRPr lang="en-US" dirty="0"/>
          </a:p>
        </p:txBody>
      </p:sp>
      <p:sp>
        <p:nvSpPr>
          <p:cNvPr id="3" name="Content Placeholder 2"/>
          <p:cNvSpPr>
            <a:spLocks noGrp="1"/>
          </p:cNvSpPr>
          <p:nvPr>
            <p:ph idx="1"/>
          </p:nvPr>
        </p:nvSpPr>
        <p:spPr/>
        <p:txBody>
          <a:bodyPr>
            <a:noAutofit/>
          </a:bodyPr>
          <a:lstStyle/>
          <a:p>
            <a:r>
              <a:rPr lang="en-US" sz="3600" dirty="0" smtClean="0"/>
              <a:t>About 8 days after fertilization trophoblast develops into two layers in the region of contact between the blastocyst and endometrium.</a:t>
            </a:r>
          </a:p>
          <a:p>
            <a:r>
              <a:rPr lang="en-US" sz="3600" dirty="0" err="1" smtClean="0"/>
              <a:t>Syncytiotrophoblast</a:t>
            </a:r>
            <a:r>
              <a:rPr lang="en-US" sz="3600" dirty="0" smtClean="0"/>
              <a:t>-contains no distinct cell </a:t>
            </a:r>
            <a:r>
              <a:rPr lang="en-US" sz="3600" dirty="0" err="1" smtClean="0"/>
              <a:t>boundaries.secrete</a:t>
            </a:r>
            <a:r>
              <a:rPr lang="en-US" sz="3600" dirty="0" smtClean="0"/>
              <a:t> enzymes</a:t>
            </a:r>
          </a:p>
          <a:p>
            <a:r>
              <a:rPr lang="en-US" sz="3600" dirty="0" err="1" smtClean="0"/>
              <a:t>Cytotrophoblast</a:t>
            </a:r>
            <a:r>
              <a:rPr lang="en-US" sz="3600" dirty="0" smtClean="0"/>
              <a:t>-located between the embryoblast and </a:t>
            </a:r>
            <a:r>
              <a:rPr lang="en-US" sz="3600" dirty="0" err="1" smtClean="0"/>
              <a:t>syncytiotrophoblast</a:t>
            </a:r>
            <a:r>
              <a:rPr lang="en-US" sz="3600" dirty="0" smtClean="0"/>
              <a:t> and is composed of distinct cells.</a:t>
            </a:r>
          </a:p>
        </p:txBody>
      </p:sp>
    </p:spTree>
    <p:extLst>
      <p:ext uri="{BB962C8B-B14F-4D97-AF65-F5344CB8AC3E}">
        <p14:creationId xmlns:p14="http://schemas.microsoft.com/office/powerpoint/2010/main" val="2621385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TROPHOBLAST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The two layers of trophoblast become part of the chorion (one of the fetal membranes).  </a:t>
            </a:r>
          </a:p>
          <a:p>
            <a:r>
              <a:rPr lang="en-US" sz="3600" dirty="0"/>
              <a:t>B</a:t>
            </a:r>
            <a:r>
              <a:rPr lang="en-US" sz="3600" dirty="0" smtClean="0"/>
              <a:t>lastocyst becomes buried in the endometrium and inner one-third of the myometrium.</a:t>
            </a:r>
          </a:p>
          <a:p>
            <a:r>
              <a:rPr lang="en-US" sz="3600" dirty="0" smtClean="0"/>
              <a:t>Trophoblast-secrete HCG.</a:t>
            </a:r>
          </a:p>
          <a:p>
            <a:r>
              <a:rPr lang="en-US" sz="3600" dirty="0" smtClean="0"/>
              <a:t>Human chorionic gonadotropin rescues the corpus luteum from degeneration and sustains its secretion of progesterone and estrogens. </a:t>
            </a:r>
          </a:p>
          <a:p>
            <a:endParaRPr lang="en-US" sz="3600" dirty="0" smtClean="0"/>
          </a:p>
          <a:p>
            <a:endParaRPr lang="en-US" dirty="0"/>
          </a:p>
        </p:txBody>
      </p:sp>
    </p:spTree>
    <p:extLst>
      <p:ext uri="{BB962C8B-B14F-4D97-AF65-F5344CB8AC3E}">
        <p14:creationId xmlns:p14="http://schemas.microsoft.com/office/powerpoint/2010/main" val="3669472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FRONTAL SECTION THROUGH ENDOMETRIUM OF UTERUS SHOWING BLASTOCYST, ABOUT 8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599" y="1846263"/>
            <a:ext cx="6234545" cy="4194319"/>
          </a:xfrm>
        </p:spPr>
      </p:pic>
    </p:spTree>
    <p:extLst>
      <p:ext uri="{BB962C8B-B14F-4D97-AF65-F5344CB8AC3E}">
        <p14:creationId xmlns:p14="http://schemas.microsoft.com/office/powerpoint/2010/main" val="1956296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FRONTAL SECTION THROUGH ENDOMETRIUM OF UTERUS SHOWING BLASTOCYST, ABOUT 9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5" y="1846263"/>
            <a:ext cx="8104909" cy="4388282"/>
          </a:xfrm>
        </p:spPr>
      </p:pic>
    </p:spTree>
    <p:extLst>
      <p:ext uri="{BB962C8B-B14F-4D97-AF65-F5344CB8AC3E}">
        <p14:creationId xmlns:p14="http://schemas.microsoft.com/office/powerpoint/2010/main" val="529479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FRONTAL SECTION THROUGH ENDOMETRIUM OF UTERUS SHOWING BLASTOCYST,ABOUT 12 DAYS AFTER FERTILIZATION</a:t>
            </a:r>
            <a:endParaRPr lang="en-US" sz="3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872" y="1846263"/>
            <a:ext cx="7550727" cy="4291301"/>
          </a:xfrm>
        </p:spPr>
      </p:pic>
    </p:spTree>
    <p:extLst>
      <p:ext uri="{BB962C8B-B14F-4D97-AF65-F5344CB8AC3E}">
        <p14:creationId xmlns:p14="http://schemas.microsoft.com/office/powerpoint/2010/main" val="3869405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TROPHOBLAST </a:t>
            </a:r>
            <a:endParaRPr lang="en-US" dirty="0"/>
          </a:p>
        </p:txBody>
      </p:sp>
      <p:sp>
        <p:nvSpPr>
          <p:cNvPr id="3" name="Content Placeholder 2"/>
          <p:cNvSpPr>
            <a:spLocks noGrp="1"/>
          </p:cNvSpPr>
          <p:nvPr>
            <p:ph idx="1"/>
          </p:nvPr>
        </p:nvSpPr>
        <p:spPr/>
        <p:txBody>
          <a:bodyPr>
            <a:normAutofit/>
          </a:bodyPr>
          <a:lstStyle/>
          <a:p>
            <a:r>
              <a:rPr lang="en-US" sz="3600" dirty="0" smtClean="0"/>
              <a:t>Peak secretion of </a:t>
            </a:r>
            <a:r>
              <a:rPr lang="en-US" sz="3600" dirty="0" err="1" smtClean="0"/>
              <a:t>hCG</a:t>
            </a:r>
            <a:r>
              <a:rPr lang="en-US" sz="3600" dirty="0" smtClean="0"/>
              <a:t> occurs about the ninth week of pregnancy at which time the placenta is fully developed and produces the progesterone and estrogens that continue to sustain the pregnancy.</a:t>
            </a:r>
          </a:p>
          <a:p>
            <a:endParaRPr lang="en-US" sz="3600" dirty="0"/>
          </a:p>
        </p:txBody>
      </p:sp>
    </p:spTree>
    <p:extLst>
      <p:ext uri="{BB962C8B-B14F-4D97-AF65-F5344CB8AC3E}">
        <p14:creationId xmlns:p14="http://schemas.microsoft.com/office/powerpoint/2010/main" val="164940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BILAMINAR EMBRYONIC DISC </a:t>
            </a:r>
            <a:endParaRPr lang="en-US" dirty="0"/>
          </a:p>
        </p:txBody>
      </p:sp>
      <p:sp>
        <p:nvSpPr>
          <p:cNvPr id="3" name="Content Placeholder 2"/>
          <p:cNvSpPr>
            <a:spLocks noGrp="1"/>
          </p:cNvSpPr>
          <p:nvPr>
            <p:ph idx="1"/>
          </p:nvPr>
        </p:nvSpPr>
        <p:spPr/>
        <p:txBody>
          <a:bodyPr>
            <a:normAutofit lnSpcReduction="10000"/>
          </a:bodyPr>
          <a:lstStyle/>
          <a:p>
            <a:r>
              <a:rPr lang="en-US" sz="3600" dirty="0"/>
              <a:t>C</a:t>
            </a:r>
            <a:r>
              <a:rPr lang="en-US" sz="3600" dirty="0" smtClean="0"/>
              <a:t>ells of the embryoblast also differentiate into two layers around 8 days after fertilization:</a:t>
            </a:r>
          </a:p>
          <a:p>
            <a:pPr marL="0" indent="0">
              <a:buNone/>
            </a:pPr>
            <a:r>
              <a:rPr lang="en-US" sz="3600" dirty="0" smtClean="0"/>
              <a:t>1.A hypoblast (primitive endoderm).</a:t>
            </a:r>
          </a:p>
          <a:p>
            <a:pPr marL="0" indent="0">
              <a:buNone/>
            </a:pPr>
            <a:r>
              <a:rPr lang="en-US" sz="3600" dirty="0" smtClean="0"/>
              <a:t>2.An epiblast (primitive ectoderm).</a:t>
            </a:r>
          </a:p>
          <a:p>
            <a:r>
              <a:rPr lang="en-US" sz="3600" dirty="0" smtClean="0"/>
              <a:t> Cells of the hypoblast and epiblast together form a ﬂat disc referred to as the bilaminar embryonic disc.</a:t>
            </a:r>
          </a:p>
          <a:p>
            <a:r>
              <a:rPr lang="en-US" sz="3600" dirty="0"/>
              <a:t>a</a:t>
            </a:r>
            <a:r>
              <a:rPr lang="en-US" sz="3600" dirty="0" smtClean="0"/>
              <a:t>mniotic cavity-cavity appears within the epiblast. </a:t>
            </a:r>
          </a:p>
          <a:p>
            <a:pPr marL="0" indent="0">
              <a:buNone/>
            </a:pPr>
            <a:endParaRPr lang="en-US" dirty="0"/>
          </a:p>
        </p:txBody>
      </p:sp>
    </p:spTree>
    <p:extLst>
      <p:ext uri="{BB962C8B-B14F-4D97-AF65-F5344CB8AC3E}">
        <p14:creationId xmlns:p14="http://schemas.microsoft.com/office/powerpoint/2010/main" val="1271625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AMNION.</a:t>
            </a:r>
            <a:endParaRPr lang="en-US" dirty="0"/>
          </a:p>
        </p:txBody>
      </p:sp>
      <p:sp>
        <p:nvSpPr>
          <p:cNvPr id="3" name="Content Placeholder 2"/>
          <p:cNvSpPr>
            <a:spLocks noGrp="1"/>
          </p:cNvSpPr>
          <p:nvPr>
            <p:ph idx="1"/>
          </p:nvPr>
        </p:nvSpPr>
        <p:spPr/>
        <p:txBody>
          <a:bodyPr>
            <a:noAutofit/>
          </a:bodyPr>
          <a:lstStyle/>
          <a:p>
            <a:r>
              <a:rPr lang="en-US" sz="3600" dirty="0" smtClean="0"/>
              <a:t>As the amniotic cavity enlarges, a single layer of squamous cells forms a dome-like roof above the epiblast cells called the amnion.</a:t>
            </a:r>
          </a:p>
          <a:p>
            <a:r>
              <a:rPr lang="en-US" sz="3600" dirty="0"/>
              <a:t>A</a:t>
            </a:r>
            <a:r>
              <a:rPr lang="en-US" sz="3600" dirty="0" smtClean="0"/>
              <a:t>mnion forms the roof of the amniotic cavity.</a:t>
            </a:r>
          </a:p>
          <a:p>
            <a:r>
              <a:rPr lang="en-US" sz="3600" dirty="0"/>
              <a:t>E</a:t>
            </a:r>
            <a:r>
              <a:rPr lang="en-US" sz="3600" dirty="0" smtClean="0"/>
              <a:t>piblast forms the ﬂoor of the amniotic cavity.</a:t>
            </a:r>
          </a:p>
          <a:p>
            <a:r>
              <a:rPr lang="en-US" sz="3600" dirty="0" smtClean="0"/>
              <a:t>Initially, the amnion overlies only the bilaminar embryonic disc. </a:t>
            </a:r>
          </a:p>
        </p:txBody>
      </p:sp>
    </p:spTree>
    <p:extLst>
      <p:ext uri="{BB962C8B-B14F-4D97-AF65-F5344CB8AC3E}">
        <p14:creationId xmlns:p14="http://schemas.microsoft.com/office/powerpoint/2010/main" val="950777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AMNION</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As the </a:t>
            </a:r>
            <a:r>
              <a:rPr lang="en-US" sz="3600" dirty="0" err="1"/>
              <a:t>embyonic</a:t>
            </a:r>
            <a:r>
              <a:rPr lang="en-US" sz="3600" dirty="0"/>
              <a:t> disc increases in size and begins to fold, the amnion eventually surrounds the entire </a:t>
            </a:r>
            <a:r>
              <a:rPr lang="en-US" sz="3600" dirty="0" smtClean="0"/>
              <a:t>embryo</a:t>
            </a:r>
            <a:r>
              <a:rPr lang="en-US" sz="3600" dirty="0"/>
              <a:t> </a:t>
            </a:r>
            <a:r>
              <a:rPr lang="en-US" sz="3600" dirty="0" smtClean="0"/>
              <a:t>creating the amniotic cavity that becomes ﬁlled with amniotic ﬂuid.</a:t>
            </a:r>
          </a:p>
          <a:p>
            <a:r>
              <a:rPr lang="en-US" sz="3600" dirty="0"/>
              <a:t>A</a:t>
            </a:r>
            <a:r>
              <a:rPr lang="en-US" sz="3600" dirty="0" smtClean="0"/>
              <a:t>mniotic ﬂuid-maternal </a:t>
            </a:r>
            <a:r>
              <a:rPr lang="en-US" sz="3600" dirty="0" err="1" smtClean="0"/>
              <a:t>blood,foetal</a:t>
            </a:r>
            <a:r>
              <a:rPr lang="en-US" sz="3600" dirty="0" smtClean="0"/>
              <a:t> urine.</a:t>
            </a:r>
          </a:p>
          <a:p>
            <a:r>
              <a:rPr lang="en-US" sz="3600" dirty="0" smtClean="0"/>
              <a:t>Amniotic ﬂuid-a shock absorber for the </a:t>
            </a:r>
            <a:r>
              <a:rPr lang="en-US" sz="3600" dirty="0" err="1" smtClean="0"/>
              <a:t>fetus,regulate</a:t>
            </a:r>
            <a:r>
              <a:rPr lang="en-US" sz="3600" dirty="0" smtClean="0"/>
              <a:t> fetal body </a:t>
            </a:r>
            <a:r>
              <a:rPr lang="en-US" sz="3600" dirty="0" err="1" smtClean="0"/>
              <a:t>temperature,prevent</a:t>
            </a:r>
            <a:r>
              <a:rPr lang="en-US" sz="3600" dirty="0" smtClean="0"/>
              <a:t> the fetus from drying </a:t>
            </a:r>
            <a:r>
              <a:rPr lang="en-US" sz="3600" dirty="0" err="1" smtClean="0"/>
              <a:t>out,prevents</a:t>
            </a:r>
            <a:r>
              <a:rPr lang="en-US" sz="3600" dirty="0" smtClean="0"/>
              <a:t> adhesions between the skin of the fetus and surrounding tissues.</a:t>
            </a:r>
            <a:endParaRPr lang="en-US" sz="3600" dirty="0"/>
          </a:p>
          <a:p>
            <a:endParaRPr lang="en-US" dirty="0"/>
          </a:p>
        </p:txBody>
      </p:sp>
    </p:spTree>
    <p:extLst>
      <p:ext uri="{BB962C8B-B14F-4D97-AF65-F5344CB8AC3E}">
        <p14:creationId xmlns:p14="http://schemas.microsoft.com/office/powerpoint/2010/main" val="327723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EMBRYONIC PERIOD</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OBJECTIVE.</a:t>
            </a:r>
          </a:p>
          <a:p>
            <a:r>
              <a:rPr lang="en-US" sz="3600" dirty="0" smtClean="0"/>
              <a:t>Explain the major developmental events that occur during the embryonic period. </a:t>
            </a:r>
            <a:endParaRPr lang="en-US" sz="3600" dirty="0"/>
          </a:p>
        </p:txBody>
      </p:sp>
    </p:spTree>
    <p:extLst>
      <p:ext uri="{BB962C8B-B14F-4D97-AF65-F5344CB8AC3E}">
        <p14:creationId xmlns:p14="http://schemas.microsoft.com/office/powerpoint/2010/main" val="3812539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AMNION</a:t>
            </a:r>
            <a:endParaRPr lang="en-US" dirty="0"/>
          </a:p>
        </p:txBody>
      </p:sp>
      <p:sp>
        <p:nvSpPr>
          <p:cNvPr id="3" name="Content Placeholder 2"/>
          <p:cNvSpPr>
            <a:spLocks noGrp="1"/>
          </p:cNvSpPr>
          <p:nvPr>
            <p:ph idx="1"/>
          </p:nvPr>
        </p:nvSpPr>
        <p:spPr/>
        <p:txBody>
          <a:bodyPr>
            <a:normAutofit/>
          </a:bodyPr>
          <a:lstStyle/>
          <a:p>
            <a:r>
              <a:rPr lang="en-US" sz="3600" dirty="0" smtClean="0"/>
              <a:t>“Bag of waters.”</a:t>
            </a:r>
          </a:p>
          <a:p>
            <a:r>
              <a:rPr lang="en-US" sz="3600" dirty="0" smtClean="0"/>
              <a:t>Amniocentesis.</a:t>
            </a:r>
            <a:endParaRPr lang="en-US" sz="3600" dirty="0"/>
          </a:p>
        </p:txBody>
      </p:sp>
    </p:spTree>
    <p:extLst>
      <p:ext uri="{BB962C8B-B14F-4D97-AF65-F5344CB8AC3E}">
        <p14:creationId xmlns:p14="http://schemas.microsoft.com/office/powerpoint/2010/main" val="3816631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YOLK SAC </a:t>
            </a:r>
            <a:endParaRPr lang="en-US" dirty="0"/>
          </a:p>
        </p:txBody>
      </p:sp>
      <p:sp>
        <p:nvSpPr>
          <p:cNvPr id="3" name="Content Placeholder 2"/>
          <p:cNvSpPr>
            <a:spLocks noGrp="1"/>
          </p:cNvSpPr>
          <p:nvPr>
            <p:ph idx="1"/>
          </p:nvPr>
        </p:nvSpPr>
        <p:spPr/>
        <p:txBody>
          <a:bodyPr>
            <a:normAutofit lnSpcReduction="10000"/>
          </a:bodyPr>
          <a:lstStyle/>
          <a:p>
            <a:r>
              <a:rPr lang="en-US" sz="3600" dirty="0"/>
              <a:t>O</a:t>
            </a:r>
            <a:r>
              <a:rPr lang="en-US" sz="3600" dirty="0" smtClean="0"/>
              <a:t>n the eighth day after fertilization, cells at the edge of the hypoblast migrate and cover the inner surface of the blastocyst wall.</a:t>
            </a:r>
          </a:p>
          <a:p>
            <a:r>
              <a:rPr lang="en-US" sz="3600" dirty="0" smtClean="0"/>
              <a:t>The migrating columnar cells become squamous (ﬂat) and then form a thin membrane referred to as the </a:t>
            </a:r>
            <a:r>
              <a:rPr lang="en-US" sz="3600" dirty="0" err="1" smtClean="0"/>
              <a:t>exocoelomic</a:t>
            </a:r>
            <a:r>
              <a:rPr lang="en-US" sz="3600" dirty="0" smtClean="0"/>
              <a:t> membrane.</a:t>
            </a:r>
          </a:p>
          <a:p>
            <a:r>
              <a:rPr lang="en-US" sz="3600" dirty="0" smtClean="0"/>
              <a:t>Yolk sac(former blastocyst cavity)- formed by hypoblast together with </a:t>
            </a:r>
            <a:r>
              <a:rPr lang="en-US" sz="3600" dirty="0" err="1" smtClean="0"/>
              <a:t>exocoelomic</a:t>
            </a:r>
            <a:r>
              <a:rPr lang="en-US" sz="3600" dirty="0" smtClean="0"/>
              <a:t> membrane.</a:t>
            </a:r>
            <a:endParaRPr lang="en-US" sz="3600" dirty="0"/>
          </a:p>
        </p:txBody>
      </p:sp>
    </p:spTree>
    <p:extLst>
      <p:ext uri="{BB962C8B-B14F-4D97-AF65-F5344CB8AC3E}">
        <p14:creationId xmlns:p14="http://schemas.microsoft.com/office/powerpoint/2010/main" val="318015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YOLK SAC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B</a:t>
            </a:r>
            <a:r>
              <a:rPr lang="en-US" sz="3600" dirty="0" smtClean="0"/>
              <a:t>ilaminar embryonic disc is now positioned between the amniotic cavity and yolk sac. </a:t>
            </a:r>
          </a:p>
          <a:p>
            <a:r>
              <a:rPr lang="en-US" sz="3600" dirty="0" smtClean="0"/>
              <a:t>Since human embryos receive their nutrients from the endometrium, the yolk sac is relatively empty, small and decreases in size as development progresses.</a:t>
            </a:r>
          </a:p>
          <a:p>
            <a:r>
              <a:rPr lang="en-US" sz="3600" dirty="0"/>
              <a:t>Y</a:t>
            </a:r>
            <a:r>
              <a:rPr lang="en-US" sz="3600" dirty="0" smtClean="0"/>
              <a:t>olk sac-supplies nutrients to the embryo during the second and third weeks of development; is the source of blood cells from the third through sixth weeks. </a:t>
            </a:r>
            <a:endParaRPr lang="en-US" sz="3600" dirty="0"/>
          </a:p>
        </p:txBody>
      </p:sp>
    </p:spTree>
    <p:extLst>
      <p:ext uri="{BB962C8B-B14F-4D97-AF65-F5344CB8AC3E}">
        <p14:creationId xmlns:p14="http://schemas.microsoft.com/office/powerpoint/2010/main" val="4079530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YOLK SAC </a:t>
            </a:r>
            <a:endParaRPr lang="en-US" dirty="0"/>
          </a:p>
        </p:txBody>
      </p:sp>
      <p:sp>
        <p:nvSpPr>
          <p:cNvPr id="3" name="Content Placeholder 2"/>
          <p:cNvSpPr>
            <a:spLocks noGrp="1"/>
          </p:cNvSpPr>
          <p:nvPr>
            <p:ph idx="1"/>
          </p:nvPr>
        </p:nvSpPr>
        <p:spPr/>
        <p:txBody>
          <a:bodyPr/>
          <a:lstStyle/>
          <a:p>
            <a:r>
              <a:rPr lang="en-US" sz="3600" dirty="0"/>
              <a:t>Yolk </a:t>
            </a:r>
            <a:r>
              <a:rPr lang="en-US" sz="3600" dirty="0" smtClean="0"/>
              <a:t>sac- contains the ﬁrst cells (primordial germ cells) that will eventually migrate into the developing gonads, differentiate into the primitive germ cells, and form gametes; forms part of the gut (gastrointestinal tract); functions as a shock absorber; and helps prevent drying out of the embryo.</a:t>
            </a:r>
          </a:p>
          <a:p>
            <a:endParaRPr lang="en-US" dirty="0"/>
          </a:p>
        </p:txBody>
      </p:sp>
    </p:spTree>
    <p:extLst>
      <p:ext uri="{BB962C8B-B14F-4D97-AF65-F5344CB8AC3E}">
        <p14:creationId xmlns:p14="http://schemas.microsoft.com/office/powerpoint/2010/main" val="1653437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SINUSOIDS</a:t>
            </a:r>
            <a:endParaRPr lang="en-US" dirty="0"/>
          </a:p>
        </p:txBody>
      </p:sp>
      <p:sp>
        <p:nvSpPr>
          <p:cNvPr id="3" name="Content Placeholder 2"/>
          <p:cNvSpPr>
            <a:spLocks noGrp="1"/>
          </p:cNvSpPr>
          <p:nvPr>
            <p:ph idx="1"/>
          </p:nvPr>
        </p:nvSpPr>
        <p:spPr/>
        <p:txBody>
          <a:bodyPr>
            <a:normAutofit/>
          </a:bodyPr>
          <a:lstStyle/>
          <a:p>
            <a:r>
              <a:rPr lang="en-US" sz="3600" dirty="0" smtClean="0"/>
              <a:t>On the ninth day after fertilization, the blastocyst becomes completely embedded in the endometrium.</a:t>
            </a:r>
          </a:p>
          <a:p>
            <a:r>
              <a:rPr lang="en-US" sz="3600" dirty="0" smtClean="0"/>
              <a:t>As the </a:t>
            </a:r>
            <a:r>
              <a:rPr lang="en-US" sz="3600" dirty="0" err="1" smtClean="0"/>
              <a:t>syncytiotrophoblast</a:t>
            </a:r>
            <a:r>
              <a:rPr lang="en-US" sz="3600" dirty="0" smtClean="0"/>
              <a:t> expands, small spaces called lacunae develop within it.</a:t>
            </a:r>
          </a:p>
          <a:p>
            <a:r>
              <a:rPr lang="en-US" sz="3600" dirty="0" smtClean="0"/>
              <a:t>By the twelfth day of development, the lacunae fuse to form larger, interconnecting spaces called lacunar networks. </a:t>
            </a:r>
            <a:endParaRPr lang="en-US" sz="3600" dirty="0"/>
          </a:p>
        </p:txBody>
      </p:sp>
    </p:spTree>
    <p:extLst>
      <p:ext uri="{BB962C8B-B14F-4D97-AF65-F5344CB8AC3E}">
        <p14:creationId xmlns:p14="http://schemas.microsoft.com/office/powerpoint/2010/main" val="2215269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SINUSOIDS</a:t>
            </a:r>
            <a:endParaRPr lang="en-US" dirty="0"/>
          </a:p>
        </p:txBody>
      </p:sp>
      <p:sp>
        <p:nvSpPr>
          <p:cNvPr id="3" name="Content Placeholder 2"/>
          <p:cNvSpPr>
            <a:spLocks noGrp="1"/>
          </p:cNvSpPr>
          <p:nvPr>
            <p:ph idx="1"/>
          </p:nvPr>
        </p:nvSpPr>
        <p:spPr/>
        <p:txBody>
          <a:bodyPr>
            <a:noAutofit/>
          </a:bodyPr>
          <a:lstStyle/>
          <a:p>
            <a:r>
              <a:rPr lang="en-US" sz="3600" dirty="0" smtClean="0"/>
              <a:t>Endometrial capillaries around the developing embryo become dilated and are referred to as maternal sinusoids. </a:t>
            </a:r>
          </a:p>
          <a:p>
            <a:r>
              <a:rPr lang="en-US" sz="3600" dirty="0" smtClean="0"/>
              <a:t>As the </a:t>
            </a:r>
            <a:r>
              <a:rPr lang="en-US" sz="3600" dirty="0" err="1" smtClean="0"/>
              <a:t>syncytiotrophoblast</a:t>
            </a:r>
            <a:r>
              <a:rPr lang="en-US" sz="3600" dirty="0" smtClean="0"/>
              <a:t> erodes some of the maternal sinusoids and endometrial glands, maternal blood and secretions from the glands enter the lacunar networks and ﬂow through them. </a:t>
            </a:r>
          </a:p>
        </p:txBody>
      </p:sp>
    </p:spTree>
    <p:extLst>
      <p:ext uri="{BB962C8B-B14F-4D97-AF65-F5344CB8AC3E}">
        <p14:creationId xmlns:p14="http://schemas.microsoft.com/office/powerpoint/2010/main" val="887153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SINUSOIDS</a:t>
            </a:r>
            <a:endParaRPr lang="en-US" dirty="0"/>
          </a:p>
        </p:txBody>
      </p:sp>
      <p:sp>
        <p:nvSpPr>
          <p:cNvPr id="3" name="Content Placeholder 2"/>
          <p:cNvSpPr>
            <a:spLocks noGrp="1"/>
          </p:cNvSpPr>
          <p:nvPr>
            <p:ph idx="1"/>
          </p:nvPr>
        </p:nvSpPr>
        <p:spPr/>
        <p:txBody>
          <a:bodyPr>
            <a:normAutofit/>
          </a:bodyPr>
          <a:lstStyle/>
          <a:p>
            <a:r>
              <a:rPr lang="en-US" sz="3600" dirty="0"/>
              <a:t>Maternal blood is both a rich source of materials for embryonic nutrition and a disposal site for the embryo’s wastes</a:t>
            </a:r>
            <a:r>
              <a:rPr lang="en-US" sz="3600" dirty="0" smtClean="0"/>
              <a:t>.</a:t>
            </a:r>
          </a:p>
          <a:p>
            <a:endParaRPr lang="en-US" sz="3600" dirty="0" smtClean="0"/>
          </a:p>
          <a:p>
            <a:endParaRPr lang="en-US" sz="3600" dirty="0"/>
          </a:p>
        </p:txBody>
      </p:sp>
    </p:spTree>
    <p:extLst>
      <p:ext uri="{BB962C8B-B14F-4D97-AF65-F5344CB8AC3E}">
        <p14:creationId xmlns:p14="http://schemas.microsoft.com/office/powerpoint/2010/main" val="3155007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EXTRAEMBRYONIC COELOM.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About the twelfth day after fertilization, the extraembryonic mesoderm develops.</a:t>
            </a:r>
          </a:p>
          <a:p>
            <a:r>
              <a:rPr lang="en-US" sz="3600" dirty="0" smtClean="0"/>
              <a:t>They are derived from the yolk sac and form a connective tissue layer (mesenchyme) around the amnion and yolk sac.</a:t>
            </a:r>
          </a:p>
          <a:p>
            <a:r>
              <a:rPr lang="en-US" sz="3600" dirty="0" smtClean="0"/>
              <a:t>Soon a number of large cavities develop in the extraembryonic mesoderm, which then fuse to form a single, larger cavity called the extraembryonic coelom.</a:t>
            </a:r>
            <a:endParaRPr lang="en-US" sz="3600" dirty="0"/>
          </a:p>
        </p:txBody>
      </p:sp>
    </p:spTree>
    <p:extLst>
      <p:ext uri="{BB962C8B-B14F-4D97-AF65-F5344CB8AC3E}">
        <p14:creationId xmlns:p14="http://schemas.microsoft.com/office/powerpoint/2010/main" val="32963211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CHORION </a:t>
            </a:r>
            <a:endParaRPr lang="en-US" dirty="0"/>
          </a:p>
        </p:txBody>
      </p:sp>
      <p:sp>
        <p:nvSpPr>
          <p:cNvPr id="3" name="Content Placeholder 2"/>
          <p:cNvSpPr>
            <a:spLocks noGrp="1"/>
          </p:cNvSpPr>
          <p:nvPr>
            <p:ph idx="1"/>
          </p:nvPr>
        </p:nvSpPr>
        <p:spPr/>
        <p:txBody>
          <a:bodyPr>
            <a:noAutofit/>
          </a:bodyPr>
          <a:lstStyle/>
          <a:p>
            <a:r>
              <a:rPr lang="en-US" sz="3600" dirty="0" smtClean="0"/>
              <a:t>The extraembryonic mesoderm, together with the two layers of the trophoblast (the </a:t>
            </a:r>
            <a:r>
              <a:rPr lang="en-US" sz="3600" dirty="0" err="1" smtClean="0"/>
              <a:t>cytotrophoblast</a:t>
            </a:r>
            <a:r>
              <a:rPr lang="en-US" sz="3600" dirty="0" smtClean="0"/>
              <a:t> and </a:t>
            </a:r>
            <a:r>
              <a:rPr lang="en-US" sz="3600" dirty="0" err="1" smtClean="0"/>
              <a:t>syncytiotrophoblast</a:t>
            </a:r>
            <a:r>
              <a:rPr lang="en-US" sz="3600" dirty="0" smtClean="0"/>
              <a:t>) form the chorion.</a:t>
            </a:r>
          </a:p>
          <a:p>
            <a:r>
              <a:rPr lang="en-US" sz="3600" dirty="0" smtClean="0"/>
              <a:t>The chorion surrounds the embryo and later, the fetus.</a:t>
            </a:r>
          </a:p>
          <a:p>
            <a:r>
              <a:rPr lang="en-US" sz="3600" dirty="0" smtClean="0"/>
              <a:t>Eventually it becomes the principal embryonic part of the placenta.</a:t>
            </a:r>
          </a:p>
        </p:txBody>
      </p:sp>
    </p:spTree>
    <p:extLst>
      <p:ext uri="{BB962C8B-B14F-4D97-AF65-F5344CB8AC3E}">
        <p14:creationId xmlns:p14="http://schemas.microsoft.com/office/powerpoint/2010/main" val="5369304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CHORION </a:t>
            </a:r>
            <a:endParaRPr lang="en-US" dirty="0"/>
          </a:p>
        </p:txBody>
      </p:sp>
      <p:sp>
        <p:nvSpPr>
          <p:cNvPr id="3" name="Content Placeholder 2"/>
          <p:cNvSpPr>
            <a:spLocks noGrp="1"/>
          </p:cNvSpPr>
          <p:nvPr>
            <p:ph idx="1"/>
          </p:nvPr>
        </p:nvSpPr>
        <p:spPr/>
        <p:txBody>
          <a:bodyPr>
            <a:normAutofit lnSpcReduction="10000"/>
          </a:bodyPr>
          <a:lstStyle/>
          <a:p>
            <a:r>
              <a:rPr lang="en-US" sz="3600" dirty="0"/>
              <a:t>The chorion also protects the embryo and fetus from the immune responses of the mother in two ways:</a:t>
            </a:r>
          </a:p>
          <a:p>
            <a:pPr marL="742950" indent="-742950">
              <a:buAutoNum type="arabicParenBoth"/>
            </a:pPr>
            <a:r>
              <a:rPr lang="en-US" sz="3600" dirty="0" smtClean="0"/>
              <a:t>It </a:t>
            </a:r>
            <a:r>
              <a:rPr lang="en-US" sz="3600" dirty="0"/>
              <a:t>secretes proteins that block antibody production by the mother. </a:t>
            </a:r>
            <a:endParaRPr lang="en-US" sz="3600" dirty="0" smtClean="0"/>
          </a:p>
          <a:p>
            <a:pPr marL="0" indent="0">
              <a:buNone/>
            </a:pPr>
            <a:r>
              <a:rPr lang="en-US" sz="3600" dirty="0" smtClean="0"/>
              <a:t>(</a:t>
            </a:r>
            <a:r>
              <a:rPr lang="en-US" sz="3600" dirty="0"/>
              <a:t>2) It promotes the production of T lymphocytes that suppress the normal immune response in the uterus. </a:t>
            </a:r>
          </a:p>
          <a:p>
            <a:pPr marL="0" indent="0">
              <a:buNone/>
            </a:pPr>
            <a:r>
              <a:rPr lang="en-US" sz="3600" dirty="0" smtClean="0"/>
              <a:t>(3)produces human chorionic gonadotropin (</a:t>
            </a:r>
            <a:r>
              <a:rPr lang="en-US" sz="3600" dirty="0" err="1" smtClean="0"/>
              <a:t>hCG</a:t>
            </a:r>
            <a:r>
              <a:rPr lang="en-US" sz="3600" dirty="0" smtClean="0"/>
              <a:t>).</a:t>
            </a:r>
            <a:endParaRPr lang="en-US" sz="3600" dirty="0"/>
          </a:p>
        </p:txBody>
      </p:sp>
    </p:spTree>
    <p:extLst>
      <p:ext uri="{BB962C8B-B14F-4D97-AF65-F5344CB8AC3E}">
        <p14:creationId xmlns:p14="http://schemas.microsoft.com/office/powerpoint/2010/main" val="427518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WEEK OF DEVELOPMENT</a:t>
            </a:r>
            <a:endParaRPr lang="en-US" dirty="0"/>
          </a:p>
        </p:txBody>
      </p:sp>
      <p:sp>
        <p:nvSpPr>
          <p:cNvPr id="3" name="Content Placeholder 2"/>
          <p:cNvSpPr>
            <a:spLocks noGrp="1"/>
          </p:cNvSpPr>
          <p:nvPr>
            <p:ph idx="1"/>
          </p:nvPr>
        </p:nvSpPr>
        <p:spPr/>
        <p:txBody>
          <a:bodyPr>
            <a:normAutofit/>
          </a:bodyPr>
          <a:lstStyle/>
          <a:p>
            <a:r>
              <a:rPr lang="en-US" sz="3600" dirty="0"/>
              <a:t>C</a:t>
            </a:r>
            <a:r>
              <a:rPr lang="en-US" sz="3600" dirty="0" smtClean="0"/>
              <a:t>haracterized by several significant events including fertilization, cleavage of the zygote, blastocyst formation, and implantation.</a:t>
            </a:r>
            <a:endParaRPr lang="en-US" sz="3600" dirty="0"/>
          </a:p>
        </p:txBody>
      </p:sp>
    </p:spTree>
    <p:extLst>
      <p:ext uri="{BB962C8B-B14F-4D97-AF65-F5344CB8AC3E}">
        <p14:creationId xmlns:p14="http://schemas.microsoft.com/office/powerpoint/2010/main" val="812121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CHORION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inner layer of the chorion eventually fuses with the amnion. </a:t>
            </a:r>
          </a:p>
          <a:p>
            <a:r>
              <a:rPr lang="en-US" sz="3600" dirty="0" smtClean="0"/>
              <a:t>With the development of the chorion, the extraembryonic coelom is now referred to as the chorionic cavity. </a:t>
            </a:r>
          </a:p>
          <a:p>
            <a:r>
              <a:rPr lang="en-US" sz="3600" dirty="0"/>
              <a:t>T</a:t>
            </a:r>
            <a:r>
              <a:rPr lang="en-US" sz="3600" dirty="0" smtClean="0"/>
              <a:t>he bilaminar embryonic disc becomes connected to the trophoblast by a band of extraembryonic mesoderm called the connecting (body) stalk. </a:t>
            </a:r>
            <a:endParaRPr lang="en-US" sz="3600" dirty="0"/>
          </a:p>
        </p:txBody>
      </p:sp>
    </p:spTree>
    <p:extLst>
      <p:ext uri="{BB962C8B-B14F-4D97-AF65-F5344CB8AC3E}">
        <p14:creationId xmlns:p14="http://schemas.microsoft.com/office/powerpoint/2010/main" val="9752323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CHORION </a:t>
            </a:r>
            <a:endParaRPr lang="en-US" dirty="0"/>
          </a:p>
        </p:txBody>
      </p:sp>
      <p:sp>
        <p:nvSpPr>
          <p:cNvPr id="3" name="Content Placeholder 2"/>
          <p:cNvSpPr>
            <a:spLocks noGrp="1"/>
          </p:cNvSpPr>
          <p:nvPr>
            <p:ph idx="1"/>
          </p:nvPr>
        </p:nvSpPr>
        <p:spPr/>
        <p:txBody>
          <a:bodyPr>
            <a:normAutofit/>
          </a:bodyPr>
          <a:lstStyle/>
          <a:p>
            <a:r>
              <a:rPr lang="en-US" sz="3600" dirty="0" smtClean="0"/>
              <a:t>The connecting stalk is the future umbilical cord.</a:t>
            </a:r>
            <a:endParaRPr lang="en-US" sz="3600" dirty="0"/>
          </a:p>
        </p:txBody>
      </p:sp>
    </p:spTree>
    <p:extLst>
      <p:ext uri="{BB962C8B-B14F-4D97-AF65-F5344CB8AC3E}">
        <p14:creationId xmlns:p14="http://schemas.microsoft.com/office/powerpoint/2010/main" val="176312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3600" dirty="0" smtClean="0"/>
              <a:t>1.What are the functions of the trophoblast?</a:t>
            </a:r>
          </a:p>
          <a:p>
            <a:pPr marL="0" indent="0">
              <a:buNone/>
            </a:pPr>
            <a:r>
              <a:rPr lang="en-US" sz="3600" dirty="0" smtClean="0"/>
              <a:t>2.How is the bilaminar embryonic disc formed?</a:t>
            </a:r>
          </a:p>
          <a:p>
            <a:pPr marL="0" indent="0">
              <a:buNone/>
            </a:pPr>
            <a:r>
              <a:rPr lang="en-US" sz="3600" dirty="0" smtClean="0"/>
              <a:t>3.Describe the formation of the amnion, yolk sac, and chorion and explain their functions.</a:t>
            </a:r>
          </a:p>
          <a:p>
            <a:pPr marL="0" indent="0">
              <a:buNone/>
            </a:pPr>
            <a:r>
              <a:rPr lang="en-US" sz="3600" dirty="0" smtClean="0"/>
              <a:t>4.Why are sinusoids important during embryonic development?</a:t>
            </a:r>
          </a:p>
          <a:p>
            <a:endParaRPr lang="en-US" dirty="0"/>
          </a:p>
        </p:txBody>
      </p:sp>
    </p:spTree>
    <p:extLst>
      <p:ext uri="{BB962C8B-B14F-4D97-AF65-F5344CB8AC3E}">
        <p14:creationId xmlns:p14="http://schemas.microsoft.com/office/powerpoint/2010/main" val="3213070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THE END</a:t>
            </a:r>
            <a:endParaRPr lang="en-US" sz="9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9600" dirty="0" smtClean="0"/>
              <a:t>THANK YOU</a:t>
            </a:r>
            <a:endParaRPr lang="en-US" sz="9600" dirty="0"/>
          </a:p>
        </p:txBody>
      </p:sp>
    </p:spTree>
    <p:extLst>
      <p:ext uri="{BB962C8B-B14F-4D97-AF65-F5344CB8AC3E}">
        <p14:creationId xmlns:p14="http://schemas.microsoft.com/office/powerpoint/2010/main" val="173241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lstStyle/>
          <a:p>
            <a:r>
              <a:rPr lang="en-US" sz="3600" dirty="0"/>
              <a:t>T</a:t>
            </a:r>
            <a:r>
              <a:rPr lang="en-US" sz="3600" dirty="0" smtClean="0"/>
              <a:t>he genetic material from a haploid sperm cell (spermatozoon) and a haploid secondary oocyte merges into a single diploid nucleus. </a:t>
            </a:r>
          </a:p>
          <a:p>
            <a:r>
              <a:rPr lang="en-US" sz="3600" dirty="0" smtClean="0"/>
              <a:t>Fertilization normally occurs in the uterine (fallopian) tube within 12 to 24 hours after ovulation. </a:t>
            </a:r>
          </a:p>
          <a:p>
            <a:r>
              <a:rPr lang="en-US" sz="3600" dirty="0" smtClean="0"/>
              <a:t>Sperm can remain viable for about 48 hours after deposition in the vagina.</a:t>
            </a:r>
          </a:p>
          <a:p>
            <a:endParaRPr lang="en-US" dirty="0"/>
          </a:p>
        </p:txBody>
      </p:sp>
    </p:spTree>
    <p:extLst>
      <p:ext uri="{BB962C8B-B14F-4D97-AF65-F5344CB8AC3E}">
        <p14:creationId xmlns:p14="http://schemas.microsoft.com/office/powerpoint/2010/main" val="417552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Autofit/>
          </a:bodyPr>
          <a:lstStyle/>
          <a:p>
            <a:r>
              <a:rPr lang="en-US" sz="3600" dirty="0" smtClean="0"/>
              <a:t>Prostaglandins in semen are believed to stimulate uterine motility at the time of intercourse and to aid in the movement of sperm through the uterus and into the uterine tube. </a:t>
            </a:r>
          </a:p>
          <a:p>
            <a:r>
              <a:rPr lang="en-US" sz="3600" dirty="0" smtClean="0"/>
              <a:t>During capacitation, sperm are acted upon by secretions in the female rep. tract that result in the removal of cholesterol, GP, and proteins from the plasma membrane around the head of the sperm.</a:t>
            </a:r>
            <a:endParaRPr lang="en-US" sz="3600" dirty="0"/>
          </a:p>
        </p:txBody>
      </p:sp>
    </p:spTree>
    <p:extLst>
      <p:ext uri="{BB962C8B-B14F-4D97-AF65-F5344CB8AC3E}">
        <p14:creationId xmlns:p14="http://schemas.microsoft.com/office/powerpoint/2010/main" val="14627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lnSpcReduction="10000"/>
          </a:bodyPr>
          <a:lstStyle/>
          <a:p>
            <a:r>
              <a:rPr lang="en-US" sz="3600" dirty="0"/>
              <a:t>F</a:t>
            </a:r>
            <a:r>
              <a:rPr lang="en-US" sz="3600" dirty="0" smtClean="0"/>
              <a:t>or fertilization to occur, a sperm cell ﬁrst must penetrate two layers:</a:t>
            </a:r>
          </a:p>
          <a:p>
            <a:pPr marL="0" indent="0">
              <a:buNone/>
            </a:pPr>
            <a:r>
              <a:rPr lang="en-US" sz="3600" dirty="0" smtClean="0"/>
              <a:t>1.Corona </a:t>
            </a:r>
            <a:r>
              <a:rPr lang="en-US" sz="3600" dirty="0" err="1" smtClean="0"/>
              <a:t>radiata</a:t>
            </a:r>
            <a:r>
              <a:rPr lang="en-US" sz="3600" dirty="0" smtClean="0"/>
              <a:t>(granulosa cells that surround the secondary oocyte)</a:t>
            </a:r>
          </a:p>
          <a:p>
            <a:pPr marL="0" indent="0">
              <a:buNone/>
            </a:pPr>
            <a:r>
              <a:rPr lang="en-US" sz="3600" dirty="0" smtClean="0"/>
              <a:t>2.Zona </a:t>
            </a:r>
            <a:r>
              <a:rPr lang="en-US" sz="3600" dirty="0" err="1" smtClean="0"/>
              <a:t>pellucida</a:t>
            </a:r>
            <a:r>
              <a:rPr lang="en-US" sz="3600" dirty="0" smtClean="0"/>
              <a:t>(clear glycoprotein layer between the corona </a:t>
            </a:r>
            <a:r>
              <a:rPr lang="en-US" sz="3600" dirty="0" err="1" smtClean="0"/>
              <a:t>radiata</a:t>
            </a:r>
            <a:r>
              <a:rPr lang="en-US" sz="3600" dirty="0" smtClean="0"/>
              <a:t> and the oocyte’s plasma membrane).</a:t>
            </a:r>
          </a:p>
          <a:p>
            <a:r>
              <a:rPr lang="en-US" sz="3600" dirty="0" smtClean="0"/>
              <a:t>The acrosome- contains several enzymes.</a:t>
            </a:r>
            <a:endParaRPr lang="en-US" sz="3600" dirty="0"/>
          </a:p>
        </p:txBody>
      </p:sp>
    </p:spTree>
    <p:extLst>
      <p:ext uri="{BB962C8B-B14F-4D97-AF65-F5344CB8AC3E}">
        <p14:creationId xmlns:p14="http://schemas.microsoft.com/office/powerpoint/2010/main" val="48416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320</TotalTime>
  <Words>2593</Words>
  <Application>Microsoft Office PowerPoint</Application>
  <PresentationFormat>Widescreen</PresentationFormat>
  <Paragraphs>204</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Calibri</vt:lpstr>
      <vt:lpstr>Calibri Light</vt:lpstr>
      <vt:lpstr>Retrospect</vt:lpstr>
      <vt:lpstr>DEVELOPMENT AND INHERITANCE</vt:lpstr>
      <vt:lpstr>DEVELOPMENT AND INHERITANCE</vt:lpstr>
      <vt:lpstr>DEVELOPMENT AND INHERITANCE</vt:lpstr>
      <vt:lpstr>DEVELOPMENT AND INHERITANCE</vt:lpstr>
      <vt:lpstr>EMBRYONIC PERIOD</vt:lpstr>
      <vt:lpstr>FIRST WEEK OF DEVELOPMENT</vt:lpstr>
      <vt:lpstr>FERTILIZATION</vt:lpstr>
      <vt:lpstr>FERTILIZATION</vt:lpstr>
      <vt:lpstr>FERTILIZATION</vt:lpstr>
      <vt:lpstr>FERTILIZATION</vt:lpstr>
      <vt:lpstr>FERTILIZATION</vt:lpstr>
      <vt:lpstr>FERTILIZATION</vt:lpstr>
      <vt:lpstr>FERTILIZATION</vt:lpstr>
      <vt:lpstr>FERTILIZATION</vt:lpstr>
      <vt:lpstr>FERTILIZATION</vt:lpstr>
      <vt:lpstr>FERTILIZATION</vt:lpstr>
      <vt:lpstr>FERTILIZATION</vt:lpstr>
      <vt:lpstr>CLEAVAGE OF THE ZYGOTE </vt:lpstr>
      <vt:lpstr>CLEAVAGE OF THE ZYGOTE </vt:lpstr>
      <vt:lpstr>CLEAVAGE OF THE ZYGOTE </vt:lpstr>
      <vt:lpstr>CLEAVAGE OF THE ZYGOTE </vt:lpstr>
      <vt:lpstr>BLASTOCYST FORMATION</vt:lpstr>
      <vt:lpstr>BLASTOCYST FORMATION</vt:lpstr>
      <vt:lpstr>BLASTOCYST FORMATION</vt:lpstr>
      <vt:lpstr>BLASTOCYST FORMATION</vt:lpstr>
      <vt:lpstr>IMPLANTATION</vt:lpstr>
      <vt:lpstr>RELATION OF A BLASTOCYST TO THE ENDOMETRIUM OF THE UTERUS AT THE TIME OF IMPLANTATION. </vt:lpstr>
      <vt:lpstr>FRONTAL SECTION THROUGH ENDOMETRIUM OF UTERUS AND BLASTOCYST,ABOUT 6 DAYS AFTER FERTILIZATION</vt:lpstr>
      <vt:lpstr> REGIONS OF THE DECIDUA. </vt:lpstr>
      <vt:lpstr>SUMMARY OF EVENTS ASSOCIATED WITH THE ﬁRST WEEK OF DEVELOPMENT. </vt:lpstr>
      <vt:lpstr>IMPLANTATION</vt:lpstr>
      <vt:lpstr>IMPLANTATION</vt:lpstr>
      <vt:lpstr>IMPLANTATION</vt:lpstr>
      <vt:lpstr>IMPLANTATION</vt:lpstr>
      <vt:lpstr>CLINICAL CONNECTION</vt:lpstr>
      <vt:lpstr>CLINICAL CONNECTION</vt:lpstr>
      <vt:lpstr>CLINICAL CONNECTION</vt:lpstr>
      <vt:lpstr>CLINICAL CONNECTION</vt:lpstr>
      <vt:lpstr>QUESTIONS</vt:lpstr>
      <vt:lpstr>SECOND WEEK OF DEVELOPMENT</vt:lpstr>
      <vt:lpstr>DEVELOPMENT OF THE TROPHOBLAST </vt:lpstr>
      <vt:lpstr>DEVELOPMENT OF THE TROPHOBLAST </vt:lpstr>
      <vt:lpstr>FRONTAL SECTION THROUGH ENDOMETRIUM OF UTERUS SHOWING BLASTOCYST, ABOUT 8 DAYS AFTER FERTILIZATION</vt:lpstr>
      <vt:lpstr>FRONTAL SECTION THROUGH ENDOMETRIUM OF UTERUS SHOWING BLASTOCYST, ABOUT 9 DAYS AFTER FERTILIZATION</vt:lpstr>
      <vt:lpstr>FRONTAL SECTION THROUGH ENDOMETRIUM OF UTERUS SHOWING BLASTOCYST,ABOUT 12 DAYS AFTER FERTILIZATION</vt:lpstr>
      <vt:lpstr>DEVELOPMENT OF THE TROPHOBLAST </vt:lpstr>
      <vt:lpstr>DEVELOPMENT OF THE BILAMINAR EMBRYONIC DISC </vt:lpstr>
      <vt:lpstr>DEVELOPMENT OF THE AMNION.</vt:lpstr>
      <vt:lpstr>DEVELOPMENT OF THE AMNION</vt:lpstr>
      <vt:lpstr>DEVELOPMENT OF THE AMNION</vt:lpstr>
      <vt:lpstr>DEVELOPMENT OF THE YOLK SAC </vt:lpstr>
      <vt:lpstr>DEVELOPMENT OF THE YOLK SAC </vt:lpstr>
      <vt:lpstr>DEVELOPMENT OF THE YOLK SAC </vt:lpstr>
      <vt:lpstr>DEVELOPMENT OF SINUSOIDS</vt:lpstr>
      <vt:lpstr>DEVELOPMENT OF SINUSOIDS</vt:lpstr>
      <vt:lpstr>DEVELOPMENT OF SINUSOIDS</vt:lpstr>
      <vt:lpstr>DEVELOPMENT OF THE EXTRAEMBRYONIC COELOM. </vt:lpstr>
      <vt:lpstr>DEVELOPMENT OF THE CHORION </vt:lpstr>
      <vt:lpstr>DEVELOPMENT OF THE CHORION </vt:lpstr>
      <vt:lpstr>DEVELOPMENT OF THE CHORION </vt:lpstr>
      <vt:lpstr>DEVELOPMENT OF THE CHORION </vt:lpstr>
      <vt:lpstr>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IHERITANCE</dc:title>
  <dc:creator>user</dc:creator>
  <cp:lastModifiedBy>user</cp:lastModifiedBy>
  <cp:revision>34</cp:revision>
  <dcterms:created xsi:type="dcterms:W3CDTF">2020-10-18T04:04:36Z</dcterms:created>
  <dcterms:modified xsi:type="dcterms:W3CDTF">2020-10-29T21:43:33Z</dcterms:modified>
</cp:coreProperties>
</file>